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Lst>
  <p:notesMasterIdLst>
    <p:notesMasterId r:id="rId1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Lst>
  <p:sldSz cx="12192000" cy="6858000"/>
  <p:notesSz cx="6858000" cy="9144000"/>
  <p:embeddedFontLst>
    <p:embeddedFont>
      <p:font typeface="Cambria" panose="02040503050406030204" pitchFamily="18" charset="0"/>
      <p:regular r:id="rId122"/>
      <p:bold r:id="rId123"/>
      <p:italic r:id="rId124"/>
      <p:boldItalic r:id="rId125"/>
    </p:embeddedFont>
    <p:embeddedFont>
      <p:font typeface="Cambria Math" panose="02040503050406030204" pitchFamily="18" charset="0"/>
      <p:regular r:id="rId126"/>
    </p:embeddedFont>
    <p:embeddedFont>
      <p:font typeface="DM Sans" pitchFamily="2" charset="0"/>
      <p:regular r:id="rId127"/>
      <p:bold r:id="rId128"/>
      <p:italic r:id="rId129"/>
      <p:boldItalic r:id="rId130"/>
    </p:embeddedFont>
    <p:embeddedFont>
      <p:font typeface="Inter" panose="020B0604020202020204" charset="0"/>
      <p:bold r:id="rId131"/>
      <p:boldItalic r:id="rId132"/>
    </p:embeddedFont>
    <p:embeddedFont>
      <p:font typeface="Inter Black" panose="020B0604020202020204" charset="0"/>
      <p:bold r:id="rId133"/>
      <p:boldItalic r:id="rId134"/>
    </p:embeddedFont>
    <p:embeddedFont>
      <p:font typeface="Inter ExtraBold" panose="020B0604020202020204" charset="0"/>
      <p:bold r:id="rId135"/>
      <p:boldItalic r:id="rId136"/>
    </p:embeddedFont>
    <p:embeddedFont>
      <p:font typeface="Inter Light" panose="020B0604020202020204" charset="0"/>
      <p:regular r:id="rId137"/>
      <p:bold r:id="rId138"/>
      <p:italic r:id="rId139"/>
      <p:boldItalic r:id="rId140"/>
    </p:embeddedFont>
    <p:embeddedFont>
      <p:font typeface="Inter Medium" panose="020B0604020202020204" charset="0"/>
      <p:regular r:id="rId141"/>
      <p:bold r:id="rId142"/>
      <p:italic r:id="rId143"/>
      <p:boldItalic r:id="rId144"/>
    </p:embeddedFont>
    <p:embeddedFont>
      <p:font typeface="Inter SemiBold" panose="020B0604020202020204" charset="0"/>
      <p:regular r:id="rId145"/>
      <p:bold r:id="rId146"/>
      <p:italic r:id="rId147"/>
      <p:boldItalic r:id="rId148"/>
    </p:embeddedFont>
    <p:embeddedFont>
      <p:font typeface="Merriweather" panose="00000500000000000000" pitchFamily="2" charset="0"/>
      <p:regular r:id="rId149"/>
      <p:bold r:id="rId150"/>
      <p:italic r:id="rId151"/>
      <p:boldItalic r:id="rId152"/>
    </p:embeddedFont>
    <p:embeddedFont>
      <p:font typeface="Neue Haas Grotesk Text Pro" panose="020B0504020202020204" pitchFamily="34" charset="0"/>
      <p:regular r:id="rId153"/>
      <p:bold r:id="rId154"/>
      <p:italic r:id="rId155"/>
      <p:boldItalic r:id="rId156"/>
    </p:embeddedFont>
    <p:embeddedFont>
      <p:font typeface="Poppins" panose="00000500000000000000" pitchFamily="2" charset="0"/>
      <p:regular r:id="rId157"/>
      <p:bold r:id="rId158"/>
      <p:italic r:id="rId159"/>
      <p:boldItalic r:id="rId160"/>
    </p:embeddedFont>
    <p:embeddedFont>
      <p:font typeface="Poppins ExtraBold" panose="00000900000000000000" pitchFamily="2" charset="0"/>
      <p:bold r:id="rId161"/>
      <p:boldItalic r:id="rId1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000000"/>
          </p15:clr>
        </p15:guide>
        <p15:guide id="2" pos="288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429C066-59F6-40C0-83B8-FE0012C4EDB0}">
  <a:tblStyle styleId="{7429C066-59F6-40C0-83B8-FE0012C4EDB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80912" autoAdjust="0"/>
  </p:normalViewPr>
  <p:slideViewPr>
    <p:cSldViewPr snapToGrid="0">
      <p:cViewPr varScale="1">
        <p:scale>
          <a:sx n="51" d="100"/>
          <a:sy n="51" d="100"/>
        </p:scale>
        <p:origin x="1272"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17.fntdata"/><Relationship Id="rId159" Type="http://schemas.openxmlformats.org/officeDocument/2006/relationships/font" Target="fonts/font38.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font" Target="fonts/font7.fntdata"/><Relationship Id="rId149" Type="http://schemas.openxmlformats.org/officeDocument/2006/relationships/font" Target="fonts/font28.fntdata"/><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39.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font" Target="fonts/font18.fntdata"/><Relationship Id="rId85" Type="http://schemas.openxmlformats.org/officeDocument/2006/relationships/slide" Target="slides/slide84.xml"/><Relationship Id="rId150" Type="http://schemas.openxmlformats.org/officeDocument/2006/relationships/font" Target="fonts/font29.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3.fntdata"/><Relationship Id="rId129" Type="http://schemas.openxmlformats.org/officeDocument/2006/relationships/font" Target="fonts/font8.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19.fntdata"/><Relationship Id="rId145" Type="http://schemas.openxmlformats.org/officeDocument/2006/relationships/font" Target="fonts/font24.fntdata"/><Relationship Id="rId161" Type="http://schemas.openxmlformats.org/officeDocument/2006/relationships/font" Target="fonts/font40.fntdata"/><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9.fntdata"/><Relationship Id="rId135" Type="http://schemas.openxmlformats.org/officeDocument/2006/relationships/font" Target="fonts/font14.fntdata"/><Relationship Id="rId151" Type="http://schemas.openxmlformats.org/officeDocument/2006/relationships/font" Target="fonts/font30.fntdata"/><Relationship Id="rId156" Type="http://schemas.openxmlformats.org/officeDocument/2006/relationships/font" Target="fonts/font35.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font" Target="fonts/font4.fntdata"/><Relationship Id="rId141" Type="http://schemas.openxmlformats.org/officeDocument/2006/relationships/font" Target="fonts/font20.fntdata"/><Relationship Id="rId146" Type="http://schemas.openxmlformats.org/officeDocument/2006/relationships/font" Target="fonts/font2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4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0.fntdata"/><Relationship Id="rId136" Type="http://schemas.openxmlformats.org/officeDocument/2006/relationships/font" Target="fonts/font15.fntdata"/><Relationship Id="rId157" Type="http://schemas.openxmlformats.org/officeDocument/2006/relationships/font" Target="fonts/font36.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3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5.fntdata"/><Relationship Id="rId147"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142" Type="http://schemas.openxmlformats.org/officeDocument/2006/relationships/font" Target="fonts/font21.fntdata"/><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16.fntdata"/><Relationship Id="rId158" Type="http://schemas.openxmlformats.org/officeDocument/2006/relationships/font" Target="fonts/font37.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1.fntdata"/><Relationship Id="rId153" Type="http://schemas.openxmlformats.org/officeDocument/2006/relationships/font" Target="fonts/font3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fntdata"/><Relationship Id="rId143" Type="http://schemas.openxmlformats.org/officeDocument/2006/relationships/font" Target="fonts/font22.fntdata"/><Relationship Id="rId148" Type="http://schemas.openxmlformats.org/officeDocument/2006/relationships/font" Target="fonts/font27.fntdata"/><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2.fntdata"/><Relationship Id="rId154" Type="http://schemas.openxmlformats.org/officeDocument/2006/relationships/font" Target="fonts/font33.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2.fntdata"/><Relationship Id="rId144" Type="http://schemas.openxmlformats.org/officeDocument/2006/relationships/font" Target="fonts/font23.fntdata"/><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font" Target="fonts/font13.fntdata"/><Relationship Id="rId80" Type="http://schemas.openxmlformats.org/officeDocument/2006/relationships/slide" Target="slides/slide79.xml"/><Relationship Id="rId155" Type="http://schemas.openxmlformats.org/officeDocument/2006/relationships/font" Target="fonts/font3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af14bc211_0_1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faf14bc211_0_1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af14bc211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g3faf14bc211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faf14bc211_0_1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faf14bc211_0_1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faf14bc211_0_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g3faf14bc211_0_6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faf14bc211_0_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g3faf14bc211_0_6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faf14bc211_0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5" name="Google Shape;335;g3faf14bc211_0_6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faf14bc211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7" name="Google Shape;357;g3faf14bc211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faf14bc211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3faf14bc211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faf14bc211_0_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9" name="Google Shape;399;g3faf14bc211_0_7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faf14bc211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g3faf14bc211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0" name="Google Shape;44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faf14bc211_0_18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3faf14bc211_0_18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8" name="Google Shape;46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1" name="Google Shape;49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7" name="Google Shape;50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6" name="Google Shape;52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3" name="Google Shape;54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9" name="Google Shape;55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faf14bc211_0_1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0" name="Google Shape;580;g3faf14bc211_0_1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3faf14bc211_0_15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g3faf14bc211_0_15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3faf14bc211_0_1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1" name="Google Shape;601;g3faf14bc211_0_1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faf14bc211_0_15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5" name="Google Shape;625;g3faf14bc211_0_1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faf14bc211_0_1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4" name="Google Shape;644;g3faf14bc211_0_1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2" name="Google Shape;66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6" name="Google Shape;68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faf14bc211_0_1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faf14bc211_0_1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3" name="Google Shape;71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5" name="Google Shape;72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8" name="Google Shape;73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5" name="Google Shape;75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5" name="Google Shape;77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3f898507522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3" name="Google Shape;793;g3f898507522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3f898507522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0" name="Google Shape;800;g3f898507522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3f89850752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9" name="Google Shape;819;g3f898507522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f898507522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5" name="Google Shape;835;g3f898507522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f898507522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7" name="Google Shape;857;g3f898507522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3f898507522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2" name="Google Shape;872;g3f898507522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3f898507522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1" name="Google Shape;891;g3f898507522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3f898507522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8" name="Google Shape;908;g3f898507522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3faea841a0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0" name="Google Shape;930;g3faea841a0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3f898507522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5" name="Google Shape;935;g3f898507522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3f898507522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2" name="Google Shape;942;g3f898507522_0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f898507522_0_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7" name="Google Shape;957;g3f898507522_0_4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f898507522_0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7" name="Google Shape;967;g3f898507522_0_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3f898507522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9" name="Google Shape;979;g3f898507522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3f898507522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1" name="Google Shape;991;g3f898507522_0_4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f898507522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4" name="Google Shape;1004;g3f898507522_0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3f898507522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7" name="Google Shape;1017;g3f898507522_0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g3f898507522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4" name="Google Shape;1034;g3f898507522_0_5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1"/>
        <p:cNvGrpSpPr/>
        <p:nvPr/>
      </p:nvGrpSpPr>
      <p:grpSpPr>
        <a:xfrm>
          <a:off x="0" y="0"/>
          <a:ext cx="0" cy="0"/>
          <a:chOff x="0" y="0"/>
          <a:chExt cx="0" cy="0"/>
        </a:xfrm>
      </p:grpSpPr>
      <p:sp>
        <p:nvSpPr>
          <p:cNvPr id="1052" name="Google Shape;1052;g3f898507522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3" name="Google Shape;1053;g3f898507522_0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3f898507522_0_5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5" name="Google Shape;1065;g3f898507522_0_5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3f898507522_0_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0" name="Google Shape;1080;g3f898507522_0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3f898507522_0_5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6" name="Google Shape;1096;g3f898507522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g3f898507522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1" name="Google Shape;1111;g3f898507522_0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3f898507522_0_6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3" name="Google Shape;1123;g3f898507522_0_6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f898507522_0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8" name="Google Shape;1138;g3f898507522_0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g3f898507522_0_6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1" name="Google Shape;1151;g3f898507522_0_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3f898507522_0_6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7" name="Google Shape;1167;g3f898507522_0_6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g3f898507522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2" name="Google Shape;1182;g3f898507522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3f898507522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9" name="Google Shape;1199;g3f898507522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3f898507522_0_7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6" name="Google Shape;1216;g3f898507522_0_7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g3f898507522_0_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0" name="Google Shape;1230;g3f898507522_0_7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3f898507522_0_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3" name="Google Shape;1243;g3f898507522_0_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g3f898507522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9" name="Google Shape;1259;g3f898507522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3f898507522_0_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5" name="Google Shape;1275;g3f898507522_0_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1" name="Google Shape;129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7" name="Google Shape;130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7" name="Google Shape;132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g3f898507522_0_8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8" name="Google Shape;1338;g3f898507522_0_8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g3f898507522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4" name="Google Shape;1344;g3f898507522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3f898507522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0" name="Google Shape;1360;g3f898507522_0_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5"/>
        <p:cNvGrpSpPr/>
        <p:nvPr/>
      </p:nvGrpSpPr>
      <p:grpSpPr>
        <a:xfrm>
          <a:off x="0" y="0"/>
          <a:ext cx="0" cy="0"/>
          <a:chOff x="0" y="0"/>
          <a:chExt cx="0" cy="0"/>
        </a:xfrm>
      </p:grpSpPr>
      <p:sp>
        <p:nvSpPr>
          <p:cNvPr id="1376" name="Google Shape;1376;g3f898507522_0_8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7" name="Google Shape;1377;g3f898507522_0_8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g3f898507522_0_9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6" name="Google Shape;1396;g3f898507522_0_9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3f898507522_0_9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2" name="Google Shape;1412;g3f898507522_0_9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3"/>
        <p:cNvGrpSpPr/>
        <p:nvPr/>
      </p:nvGrpSpPr>
      <p:grpSpPr>
        <a:xfrm>
          <a:off x="0" y="0"/>
          <a:ext cx="0" cy="0"/>
          <a:chOff x="0" y="0"/>
          <a:chExt cx="0" cy="0"/>
        </a:xfrm>
      </p:grpSpPr>
      <p:sp>
        <p:nvSpPr>
          <p:cNvPr id="1424" name="Google Shape;1424;g3f898507522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5" name="Google Shape;1425;g3f898507522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3f898507522_0_9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6" name="Google Shape;1446;g3f898507522_0_9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g3f898507522_0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4" name="Google Shape;1464;g3f898507522_0_9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3f898507522_0_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0" name="Google Shape;1480;g3f898507522_0_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g3f898507522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3" name="Google Shape;1493;g3f898507522_0_9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g3f898507522_0_1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2" name="Google Shape;1512;g3f898507522_0_1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g3f898507522_0_1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1" name="Google Shape;1531;g3f898507522_0_1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p:cNvGrpSpPr/>
        <p:nvPr/>
      </p:nvGrpSpPr>
      <p:grpSpPr>
        <a:xfrm>
          <a:off x="0" y="0"/>
          <a:ext cx="0" cy="0"/>
          <a:chOff x="0" y="0"/>
          <a:chExt cx="0" cy="0"/>
        </a:xfrm>
      </p:grpSpPr>
      <p:sp>
        <p:nvSpPr>
          <p:cNvPr id="1546" name="Google Shape;1546;g3f898507522_0_1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7" name="Google Shape;1547;g3f898507522_0_10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4" name="Google Shape;156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9"/>
        <p:cNvGrpSpPr/>
        <p:nvPr/>
      </p:nvGrpSpPr>
      <p:grpSpPr>
        <a:xfrm>
          <a:off x="0" y="0"/>
          <a:ext cx="0" cy="0"/>
          <a:chOff x="0" y="0"/>
          <a:chExt cx="0" cy="0"/>
        </a:xfrm>
      </p:grpSpPr>
      <p:sp>
        <p:nvSpPr>
          <p:cNvPr id="1580" name="Google Shape;1580;g3faf14bc211_0_1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1" name="Google Shape;1581;g3faf14bc211_0_1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4"/>
        <p:cNvGrpSpPr/>
        <p:nvPr/>
      </p:nvGrpSpPr>
      <p:grpSpPr>
        <a:xfrm>
          <a:off x="0" y="0"/>
          <a:ext cx="0" cy="0"/>
          <a:chOff x="0" y="0"/>
          <a:chExt cx="0" cy="0"/>
        </a:xfrm>
      </p:grpSpPr>
      <p:sp>
        <p:nvSpPr>
          <p:cNvPr id="1585" name="Google Shape;1585;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6" name="Google Shape;158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g3faf14bc211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4" name="Google Shape;1604;g3faf14bc211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Google Shape;1609;g3faf14bc211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0" name="Google Shape;1610;g3faf14bc211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5"/>
        <p:cNvGrpSpPr/>
        <p:nvPr/>
      </p:nvGrpSpPr>
      <p:grpSpPr>
        <a:xfrm>
          <a:off x="0" y="0"/>
          <a:ext cx="0" cy="0"/>
          <a:chOff x="0" y="0"/>
          <a:chExt cx="0" cy="0"/>
        </a:xfrm>
      </p:grpSpPr>
      <p:sp>
        <p:nvSpPr>
          <p:cNvPr id="1626" name="Google Shape;1626;g3faf14bc211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7" name="Google Shape;1627;g3faf14bc211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Google Shape;1639;g3faf14bc211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0" name="Google Shape;1640;g3faf14bc211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2"/>
        <p:cNvGrpSpPr/>
        <p:nvPr/>
      </p:nvGrpSpPr>
      <p:grpSpPr>
        <a:xfrm>
          <a:off x="0" y="0"/>
          <a:ext cx="0" cy="0"/>
          <a:chOff x="0" y="0"/>
          <a:chExt cx="0" cy="0"/>
        </a:xfrm>
      </p:grpSpPr>
      <p:sp>
        <p:nvSpPr>
          <p:cNvPr id="1653" name="Google Shape;1653;g3faf14bc211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4" name="Google Shape;1654;g3faf14bc211_0_3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g3faf14bc211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3" name="Google Shape;1673;g3faf14bc211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7"/>
        <p:cNvGrpSpPr/>
        <p:nvPr/>
      </p:nvGrpSpPr>
      <p:grpSpPr>
        <a:xfrm>
          <a:off x="0" y="0"/>
          <a:ext cx="0" cy="0"/>
          <a:chOff x="0" y="0"/>
          <a:chExt cx="0" cy="0"/>
        </a:xfrm>
      </p:grpSpPr>
      <p:sp>
        <p:nvSpPr>
          <p:cNvPr id="1688" name="Google Shape;1688;g3faf14bc211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9" name="Google Shape;1689;g3faf14bc211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5"/>
        <p:cNvGrpSpPr/>
        <p:nvPr/>
      </p:nvGrpSpPr>
      <p:grpSpPr>
        <a:xfrm>
          <a:off x="0" y="0"/>
          <a:ext cx="0" cy="0"/>
          <a:chOff x="0" y="0"/>
          <a:chExt cx="0" cy="0"/>
        </a:xfrm>
      </p:grpSpPr>
      <p:sp>
        <p:nvSpPr>
          <p:cNvPr id="1716" name="Google Shape;1716;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7" name="Google Shape;171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5" name="Google Shape;173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3" name="Google Shape;175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1"/>
        <p:cNvGrpSpPr/>
        <p:nvPr/>
      </p:nvGrpSpPr>
      <p:grpSpPr>
        <a:xfrm>
          <a:off x="0" y="0"/>
          <a:ext cx="0" cy="0"/>
          <a:chOff x="0" y="0"/>
          <a:chExt cx="0" cy="0"/>
        </a:xfrm>
      </p:grpSpPr>
      <p:sp>
        <p:nvSpPr>
          <p:cNvPr id="1772" name="Google Shape;1772;g3faf14bc21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3" name="Google Shape;1773;g3faf14bc21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g3faf14bc21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0" name="Google Shape;1780;g3faf14bc21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5"/>
        <p:cNvGrpSpPr/>
        <p:nvPr/>
      </p:nvGrpSpPr>
      <p:grpSpPr>
        <a:xfrm>
          <a:off x="0" y="0"/>
          <a:ext cx="0" cy="0"/>
          <a:chOff x="0" y="0"/>
          <a:chExt cx="0" cy="0"/>
        </a:xfrm>
      </p:grpSpPr>
      <p:sp>
        <p:nvSpPr>
          <p:cNvPr id="1796" name="Google Shape;1796;g3faf14bc21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7" name="Google Shape;1797;g3faf14bc21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9"/>
        <p:cNvGrpSpPr/>
        <p:nvPr/>
      </p:nvGrpSpPr>
      <p:grpSpPr>
        <a:xfrm>
          <a:off x="0" y="0"/>
          <a:ext cx="0" cy="0"/>
          <a:chOff x="0" y="0"/>
          <a:chExt cx="0" cy="0"/>
        </a:xfrm>
      </p:grpSpPr>
      <p:sp>
        <p:nvSpPr>
          <p:cNvPr id="1810" name="Google Shape;1810;g3faf14bc21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1" name="Google Shape;1811;g3faf14bc21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g3faf14bc211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2" name="Google Shape;1832;g3faf14bc211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5"/>
        <p:cNvGrpSpPr/>
        <p:nvPr/>
      </p:nvGrpSpPr>
      <p:grpSpPr>
        <a:xfrm>
          <a:off x="0" y="0"/>
          <a:ext cx="0" cy="0"/>
          <a:chOff x="0" y="0"/>
          <a:chExt cx="0" cy="0"/>
        </a:xfrm>
      </p:grpSpPr>
      <p:sp>
        <p:nvSpPr>
          <p:cNvPr id="1846" name="Google Shape;1846;g3faf14bc21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7" name="Google Shape;1847;g3faf14bc21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8"/>
        <p:cNvGrpSpPr/>
        <p:nvPr/>
      </p:nvGrpSpPr>
      <p:grpSpPr>
        <a:xfrm>
          <a:off x="0" y="0"/>
          <a:ext cx="0" cy="0"/>
          <a:chOff x="0" y="0"/>
          <a:chExt cx="0" cy="0"/>
        </a:xfrm>
      </p:grpSpPr>
      <p:sp>
        <p:nvSpPr>
          <p:cNvPr id="1859" name="Google Shape;1859;g3faf14bc211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0" name="Google Shape;1860;g3faf14bc211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4"/>
        <p:cNvGrpSpPr/>
        <p:nvPr/>
      </p:nvGrpSpPr>
      <p:grpSpPr>
        <a:xfrm>
          <a:off x="0" y="0"/>
          <a:ext cx="0" cy="0"/>
          <a:chOff x="0" y="0"/>
          <a:chExt cx="0" cy="0"/>
        </a:xfrm>
      </p:grpSpPr>
      <p:sp>
        <p:nvSpPr>
          <p:cNvPr id="1875" name="Google Shape;1875;g3faf14bc211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6" name="Google Shape;1876;g3faf14bc211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1"/>
        <p:cNvGrpSpPr/>
        <p:nvPr/>
      </p:nvGrpSpPr>
      <p:grpSpPr>
        <a:xfrm>
          <a:off x="0" y="0"/>
          <a:ext cx="0" cy="0"/>
          <a:chOff x="0" y="0"/>
          <a:chExt cx="0" cy="0"/>
        </a:xfrm>
      </p:grpSpPr>
      <p:sp>
        <p:nvSpPr>
          <p:cNvPr id="1892" name="Google Shape;1892;g3faf14bc211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3" name="Google Shape;1893;g3faf14bc211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8"/>
        <p:cNvGrpSpPr/>
        <p:nvPr/>
      </p:nvGrpSpPr>
      <p:grpSpPr>
        <a:xfrm>
          <a:off x="0" y="0"/>
          <a:ext cx="0" cy="0"/>
          <a:chOff x="0" y="0"/>
          <a:chExt cx="0" cy="0"/>
        </a:xfrm>
      </p:grpSpPr>
      <p:sp>
        <p:nvSpPr>
          <p:cNvPr id="1909" name="Google Shape;1909;g3faf14bc211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0" name="Google Shape;1910;g3faf14bc211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3"/>
        <p:cNvGrpSpPr/>
        <p:nvPr/>
      </p:nvGrpSpPr>
      <p:grpSpPr>
        <a:xfrm>
          <a:off x="0" y="0"/>
          <a:ext cx="0" cy="0"/>
          <a:chOff x="0" y="0"/>
          <a:chExt cx="0" cy="0"/>
        </a:xfrm>
      </p:grpSpPr>
      <p:sp>
        <p:nvSpPr>
          <p:cNvPr id="1924" name="Google Shape;1924;g3faf14bc211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5" name="Google Shape;1925;g3faf14bc211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7"/>
        <p:cNvGrpSpPr/>
        <p:nvPr/>
      </p:nvGrpSpPr>
      <p:grpSpPr>
        <a:xfrm>
          <a:off x="0" y="0"/>
          <a:ext cx="0" cy="0"/>
          <a:chOff x="0" y="0"/>
          <a:chExt cx="0" cy="0"/>
        </a:xfrm>
      </p:grpSpPr>
      <p:sp>
        <p:nvSpPr>
          <p:cNvPr id="1938" name="Google Shape;1938;g3faf14bc21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9" name="Google Shape;1939;g3faf14bc211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954" name="Google Shape;1954;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5" name="Google Shape;195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5"/>
        <p:cNvGrpSpPr/>
        <p:nvPr/>
      </p:nvGrpSpPr>
      <p:grpSpPr>
        <a:xfrm>
          <a:off x="0" y="0"/>
          <a:ext cx="0" cy="0"/>
          <a:chOff x="0" y="0"/>
          <a:chExt cx="0" cy="0"/>
        </a:xfrm>
      </p:grpSpPr>
      <p:sp>
        <p:nvSpPr>
          <p:cNvPr id="1976" name="Google Shape;1976;g3faf14bc211_0_18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7" name="Google Shape;1977;g3faf14bc211_0_1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0"/>
        <p:cNvGrpSpPr/>
        <p:nvPr/>
      </p:nvGrpSpPr>
      <p:grpSpPr>
        <a:xfrm>
          <a:off x="0" y="0"/>
          <a:ext cx="0" cy="0"/>
          <a:chOff x="0" y="0"/>
          <a:chExt cx="0" cy="0"/>
        </a:xfrm>
      </p:grpSpPr>
      <p:sp>
        <p:nvSpPr>
          <p:cNvPr id="1981" name="Google Shape;1981;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2" name="Google Shape;198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2"/>
        <p:cNvGrpSpPr/>
        <p:nvPr/>
      </p:nvGrpSpPr>
      <p:grpSpPr>
        <a:xfrm>
          <a:off x="0" y="0"/>
          <a:ext cx="0" cy="0"/>
          <a:chOff x="0" y="0"/>
          <a:chExt cx="0" cy="0"/>
        </a:xfrm>
      </p:grpSpPr>
      <p:sp>
        <p:nvSpPr>
          <p:cNvPr id="1993" name="Google Shape;1993;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4" name="Google Shape;199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9"/>
        <p:cNvGrpSpPr/>
        <p:nvPr/>
      </p:nvGrpSpPr>
      <p:grpSpPr>
        <a:xfrm>
          <a:off x="0" y="0"/>
          <a:ext cx="0" cy="0"/>
          <a:chOff x="0" y="0"/>
          <a:chExt cx="0" cy="0"/>
        </a:xfrm>
      </p:grpSpPr>
      <p:sp>
        <p:nvSpPr>
          <p:cNvPr id="2010" name="Google Shape;2010;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1" name="Google Shape;2011;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dirty="0"/>
              <a:t>Click to edit Master subtitle style</a:t>
            </a:r>
          </a:p>
        </p:txBody>
      </p:sp>
      <p:sp>
        <p:nvSpPr>
          <p:cNvPr id="6" name="Picture Placeholder 10">
            <a:extLst>
              <a:ext uri="{FF2B5EF4-FFF2-40B4-BE49-F238E27FC236}">
                <a16:creationId xmlns:a16="http://schemas.microsoft.com/office/drawing/2014/main" id="{C58F7861-05FC-CC70-0C94-F3BAE39E54EB}"/>
              </a:ext>
            </a:extLst>
          </p:cNvPr>
          <p:cNvSpPr>
            <a:spLocks noGrp="1" noChangeAspect="1"/>
          </p:cNvSpPr>
          <p:nvPr>
            <p:ph type="pic" sz="quarter" idx="13" hasCustomPrompt="1"/>
          </p:nvPr>
        </p:nvSpPr>
        <p:spPr>
          <a:xfrm>
            <a:off x="0" y="-1"/>
            <a:ext cx="12192000" cy="4784036"/>
          </a:xfrm>
          <a:blipFill>
            <a:blip r:embed="rId2">
              <a:alphaModFix amt="70000"/>
            </a:blip>
            <a:stretch>
              <a:fillRect/>
            </a:stretch>
          </a:blipFill>
        </p:spPr>
        <p:txBody>
          <a:bodyPr anchor="t"/>
          <a:lstStyle>
            <a:lvl1pPr>
              <a:defRPr/>
            </a:lvl1pPr>
          </a:lstStyle>
          <a:p>
            <a:endParaRP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r>
              <a:rPr lang="en-US" dirty="0"/>
              <a:t>
              </a:t>
            </a:r>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CC057153-B650-4DEB-B370-79DDCFDCE934}" type="slidenum">
              <a:rPr lang="en-US" dirty="0"/>
              <a:pPr/>
              <a:t>‹#›</a:t>
            </a:fld>
            <a:endParaRPr lang="en-US" dirty="0"/>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dirty="0"/>
              <a:t>Click to edit Master title style</a:t>
            </a:r>
          </a:p>
        </p:txBody>
      </p:sp>
    </p:spTree>
    <p:extLst>
      <p:ext uri="{BB962C8B-B14F-4D97-AF65-F5344CB8AC3E}">
        <p14:creationId xmlns:p14="http://schemas.microsoft.com/office/powerpoint/2010/main" val="10334372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dirty="0"/>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r>
              <a:rPr lang="en-US" dirty="0"/>
              <a:t>
              </a:t>
            </a:r>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CC057153-B650-4DEB-B370-79DDCFDCE934}" type="slidenum">
              <a:rPr lang="en-US" dirty="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3153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noChangeAspect="1"/>
          </p:cNvSpPr>
          <p:nvPr>
            <p:ph type="pic" sz="quarter" idx="13" hasCustomPrompt="1"/>
          </p:nvPr>
        </p:nvSpPr>
        <p:spPr>
          <a:xfrm>
            <a:off x="6096000" y="0"/>
            <a:ext cx="6096000" cy="6858000"/>
          </a:xfrm>
          <a:blipFill>
            <a:blip r:embed="rId2">
              <a:alphaModFix amt="70000"/>
            </a:blip>
            <a:stretch>
              <a:fillRect/>
            </a:stretch>
          </a:blipFill>
        </p:spPr>
        <p:txBody>
          <a:bodyPr anchor="t"/>
          <a:lstStyle>
            <a:lvl1pPr>
              <a:defRPr/>
            </a:lvl1pPr>
          </a:lstStyle>
          <a:p>
            <a:endParaRP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dirty="0"/>
              <a:t>Click to edit Master title style</a:t>
            </a:r>
          </a:p>
        </p:txBody>
      </p:sp>
    </p:spTree>
    <p:extLst>
      <p:ext uri="{BB962C8B-B14F-4D97-AF65-F5344CB8AC3E}">
        <p14:creationId xmlns:p14="http://schemas.microsoft.com/office/powerpoint/2010/main" val="34844593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dirty="0"/>
              <a:t>Click to edit Master subtitle style</a:t>
            </a:r>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r>
              <a:rPr lang="en-US" dirty="0"/>
              <a:t>
              </a:t>
            </a:r>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endParaRPr lang="en-US" dirty="0"/>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dirty="0"/>
              <a:t>Click to edit Master title style</a:t>
            </a:r>
          </a:p>
        </p:txBody>
      </p:sp>
    </p:spTree>
    <p:extLst>
      <p:ext uri="{BB962C8B-B14F-4D97-AF65-F5344CB8AC3E}">
        <p14:creationId xmlns:p14="http://schemas.microsoft.com/office/powerpoint/2010/main" val="5096910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dirty="0"/>
              <a:t>Click to edit Master title style</a:t>
            </a:r>
          </a:p>
        </p:txBody>
      </p:sp>
    </p:spTree>
    <p:extLst>
      <p:ext uri="{BB962C8B-B14F-4D97-AF65-F5344CB8AC3E}">
        <p14:creationId xmlns:p14="http://schemas.microsoft.com/office/powerpoint/2010/main" val="21659191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925533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noChangeAspect="1"/>
          </p:cNvSpPr>
          <p:nvPr>
            <p:ph type="pic" sz="quarter" idx="14" hasCustomPrompt="1"/>
          </p:nvPr>
        </p:nvSpPr>
        <p:spPr>
          <a:xfrm>
            <a:off x="0" y="0"/>
            <a:ext cx="5906642" cy="6858000"/>
          </a:xfrm>
          <a:blipFill>
            <a:blip r:embed="rId2">
              <a:alphaModFix amt="70000"/>
            </a:blip>
            <a:stretch>
              <a:fillRect/>
            </a:stretch>
          </a:blipFill>
        </p:spPr>
        <p:txBody>
          <a:bodyPr anchor="t"/>
          <a:lstStyle>
            <a:lvl1pPr>
              <a:defRPr/>
            </a:lvl1pPr>
          </a:lstStyle>
          <a:p>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r>
              <a:rPr lang="en-US" dirty="0"/>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CC057153-B650-4DEB-B370-79DDCFDCE934}" type="slidenum">
              <a:rPr lang="en-US" dirty="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857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dirty="0"/>
              <a:t>Click to edit Master title style</a:t>
            </a:r>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r>
              <a:rPr lang="en-US" dirty="0"/>
              <a:t>
              </a:t>
            </a:r>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7710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dirty="0"/>
              <a:t>Click to edit Master title style</a:t>
            </a:r>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r>
              <a:rPr lang="en-US" dirty="0"/>
              <a:t>
              </a:t>
            </a:r>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383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804012" cy="6858000"/>
          </a:xfrm>
          <a:blipFill>
            <a:blip r:embed="rId2">
              <a:alphaModFix amt="70000"/>
            </a:blip>
            <a:stretch>
              <a:fillRect/>
            </a:stretch>
          </a:blipFill>
        </p:spPr>
        <p:txBody>
          <a:bodyPr anchor="t"/>
          <a:lstStyle>
            <a:lvl1pPr>
              <a:defRPr lang="en-US" dirty="0"/>
            </a:lvl1pPr>
          </a:lstStyle>
          <a:p>
            <a:endParaRP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r>
              <a:rPr lang="en-US" dirty="0"/>
              <a:t>
              </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3714684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023360" cy="6858000"/>
          </a:xfrm>
          <a:blipFill>
            <a:blip r:embed="rId2">
              <a:alphaModFix amt="70000"/>
            </a:blip>
            <a:stretch>
              <a:fillRect/>
            </a:stretch>
          </a:blipFill>
        </p:spPr>
        <p:txBody>
          <a:bodyPr anchor="t"/>
          <a:lstStyle>
            <a:lvl1pPr>
              <a:defRPr/>
            </a:lvl1pPr>
          </a:lstStyle>
          <a:p>
            <a:endParaRP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r>
              <a:rPr lang="en-US" dirty="0"/>
              <a:t>
              </a:t>
            </a:r>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en-US" dirty="0"/>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296268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dirty="0"/>
              <a:t>Click to edit Master title style</a:t>
            </a:r>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10">
            <a:extLst>
              <a:ext uri="{FF2B5EF4-FFF2-40B4-BE49-F238E27FC236}">
                <a16:creationId xmlns:a16="http://schemas.microsoft.com/office/drawing/2014/main" id="{6C5AB1A9-786B-C92B-C6EA-63CE0AACFB1E}"/>
              </a:ext>
            </a:extLst>
          </p:cNvPr>
          <p:cNvSpPr>
            <a:spLocks noGrp="1" noChangeAspect="1"/>
          </p:cNvSpPr>
          <p:nvPr>
            <p:ph type="pic" sz="quarter" idx="13" hasCustomPrompt="1"/>
          </p:nvPr>
        </p:nvSpPr>
        <p:spPr>
          <a:xfrm>
            <a:off x="8168640" y="1"/>
            <a:ext cx="4023360" cy="6858000"/>
          </a:xfrm>
          <a:blipFill>
            <a:blip r:embed="rId2">
              <a:alphaModFix amt="70000"/>
            </a:blip>
            <a:stretch>
              <a:fillRect/>
            </a:stretch>
          </a:blipFill>
        </p:spPr>
        <p:txBody>
          <a:bodyPr anchor="t"/>
          <a:lstStyle>
            <a:lvl1pPr>
              <a:defRPr/>
            </a:lvl1pPr>
          </a:lstStyle>
          <a:p>
            <a:endParaRP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r>
              <a:rPr lang="en-US" dirty="0"/>
              <a:t>
              </a:t>
            </a:r>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en-US" dirty="0"/>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317547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dirty="0"/>
              <a:t>Click to edit Master title style</a:t>
            </a:r>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7">
            <a:extLst>
              <a:ext uri="{FF2B5EF4-FFF2-40B4-BE49-F238E27FC236}">
                <a16:creationId xmlns:a16="http://schemas.microsoft.com/office/drawing/2014/main" id="{6B8D4096-4B0D-5226-C004-475A83BE8BFE}"/>
              </a:ext>
            </a:extLst>
          </p:cNvPr>
          <p:cNvSpPr>
            <a:spLocks noGrp="1" noChangeAspect="1"/>
          </p:cNvSpPr>
          <p:nvPr>
            <p:ph type="pic" sz="quarter" idx="18" hasCustomPrompt="1"/>
          </p:nvPr>
        </p:nvSpPr>
        <p:spPr>
          <a:xfrm>
            <a:off x="6308842" y="0"/>
            <a:ext cx="5883158" cy="6858000"/>
          </a:xfrm>
          <a:blipFill>
            <a:blip r:embed="rId2">
              <a:alphaModFix amt="70000"/>
            </a:blip>
            <a:stretch>
              <a:fillRect/>
            </a:stretch>
          </a:blipFill>
        </p:spPr>
        <p:txBody>
          <a:bodyPr anchor="t"/>
          <a:lstStyle>
            <a:lvl1pPr>
              <a:defRPr/>
            </a:lvl1pPr>
          </a:lstStyle>
          <a:p>
            <a:endParaRP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r>
              <a:rPr lang="en-US" dirty="0"/>
              <a:t>
              </a:t>
            </a:r>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1712092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dirty="0"/>
              <a:t>Click to edit Master title style</a:t>
            </a:r>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0">
            <a:extLst>
              <a:ext uri="{FF2B5EF4-FFF2-40B4-BE49-F238E27FC236}">
                <a16:creationId xmlns:a16="http://schemas.microsoft.com/office/drawing/2014/main" id="{FBEF9CB2-E8D7-8869-9B11-C58F1606DFE0}"/>
              </a:ext>
            </a:extLst>
          </p:cNvPr>
          <p:cNvSpPr>
            <a:spLocks noGrp="1" noChangeAspect="1"/>
          </p:cNvSpPr>
          <p:nvPr>
            <p:ph type="pic" sz="quarter" idx="13" hasCustomPrompt="1"/>
          </p:nvPr>
        </p:nvSpPr>
        <p:spPr>
          <a:xfrm>
            <a:off x="5363570" y="0"/>
            <a:ext cx="6828430" cy="6858000"/>
          </a:xfrm>
          <a:blipFill>
            <a:blip r:embed="rId2">
              <a:alphaModFix amt="70000"/>
            </a:blip>
            <a:stretch>
              <a:fillRect/>
            </a:stretch>
          </a:blipFill>
        </p:spPr>
        <p:txBody>
          <a:bodyPr anchor="t"/>
          <a:lstStyle>
            <a:lvl1pPr>
              <a:defRPr/>
            </a:lvl1pPr>
          </a:lstStyle>
          <a:p>
            <a:endParaRP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r>
              <a:rPr lang="en-US" dirty="0"/>
              <a:t>
              </a:t>
            </a:r>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2524214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dirty="0"/>
              <a:t>Click to edit Master title style</a:t>
            </a:r>
          </a:p>
        </p:txBody>
      </p:sp>
      <p:sp>
        <p:nvSpPr>
          <p:cNvPr id="3" name="Picture Placeholder 10">
            <a:extLst>
              <a:ext uri="{FF2B5EF4-FFF2-40B4-BE49-F238E27FC236}">
                <a16:creationId xmlns:a16="http://schemas.microsoft.com/office/drawing/2014/main" id="{74736F65-8A7D-D535-AAD0-31480F8AD318}"/>
              </a:ext>
            </a:extLst>
          </p:cNvPr>
          <p:cNvSpPr>
            <a:spLocks noGrp="1" noChangeAspect="1"/>
          </p:cNvSpPr>
          <p:nvPr>
            <p:ph type="pic" sz="quarter" idx="13" hasCustomPrompt="1"/>
          </p:nvPr>
        </p:nvSpPr>
        <p:spPr>
          <a:xfrm>
            <a:off x="-1" y="0"/>
            <a:ext cx="7260609" cy="6858000"/>
          </a:xfrm>
          <a:blipFill>
            <a:blip r:embed="rId2">
              <a:alphaModFix amt="70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r>
              <a:rPr lang="en-US" dirty="0"/>
              <a:t>
              </a:t>
            </a:r>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3407946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1" y="0"/>
            <a:ext cx="12192000" cy="3429000"/>
          </a:xfrm>
          <a:blipFill>
            <a:blip r:embed="rId2">
              <a:alphaModFix amt="70000"/>
            </a:blip>
            <a:stretch>
              <a:fillRect/>
            </a:stretch>
          </a:blipFill>
        </p:spPr>
        <p:txBody>
          <a:bodyPr anchor="t"/>
          <a:lstStyle>
            <a:lvl1pPr>
              <a:defRPr/>
            </a:lvl1pPr>
          </a:lstStyle>
          <a:p>
            <a:endParaRP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r>
              <a:rPr lang="en-US" dirty="0"/>
              <a:t>
              </a:t>
            </a:r>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endParaRPr lang="en-US" dirty="0"/>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357002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dirty="0"/>
              <a:t>Click to edit Master title style</a:t>
            </a:r>
          </a:p>
        </p:txBody>
      </p:sp>
      <p:sp>
        <p:nvSpPr>
          <p:cNvPr id="13" name="Picture Placeholder 10">
            <a:extLst>
              <a:ext uri="{FF2B5EF4-FFF2-40B4-BE49-F238E27FC236}">
                <a16:creationId xmlns:a16="http://schemas.microsoft.com/office/drawing/2014/main" id="{1A9091ED-65DB-CA4C-BC68-EC773138EFA0}"/>
              </a:ext>
            </a:extLst>
          </p:cNvPr>
          <p:cNvSpPr>
            <a:spLocks noGrp="1" noChangeAspect="1"/>
          </p:cNvSpPr>
          <p:nvPr>
            <p:ph type="pic" sz="quarter" idx="18" hasCustomPrompt="1"/>
          </p:nvPr>
        </p:nvSpPr>
        <p:spPr>
          <a:xfrm>
            <a:off x="109181" y="2115403"/>
            <a:ext cx="5786651" cy="4671431"/>
          </a:xfrm>
          <a:blipFill>
            <a:blip r:embed="rId2">
              <a:alphaModFix amt="70000"/>
            </a:blip>
            <a:stretch>
              <a:fillRect/>
            </a:stretch>
          </a:blipFill>
        </p:spPr>
        <p:txBody>
          <a:bodyPr anchor="t"/>
          <a:lstStyle>
            <a:lvl1pPr>
              <a:defRPr/>
            </a:lvl1pPr>
          </a:lstStyle>
          <a:p>
            <a:endParaRP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r>
              <a:rPr lang="en-US" dirty="0"/>
              <a:t>
              </a:t>
            </a:r>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CC057153-B650-4DEB-B370-79DDCFDCE934}" type="slidenum">
              <a:rPr lang="en-US" dirty="0"/>
              <a:pPr/>
              <a:t>‹#›</a:t>
            </a:fld>
            <a:endParaRPr lang="en-US" dirty="0"/>
          </a:p>
        </p:txBody>
      </p:sp>
    </p:spTree>
    <p:extLst>
      <p:ext uri="{BB962C8B-B14F-4D97-AF65-F5344CB8AC3E}">
        <p14:creationId xmlns:p14="http://schemas.microsoft.com/office/powerpoint/2010/main" val="1658999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606740" y="2899954"/>
            <a:ext cx="3610418" cy="3314046"/>
          </a:xfrm>
          <a:blipFill>
            <a:blip r:embed="rId2">
              <a:alphaModFix amt="70000"/>
            </a:blip>
            <a:stretch>
              <a:fillRect/>
            </a:stretch>
          </a:blipFill>
        </p:spPr>
        <p:txBody>
          <a:bodyPr anchor="t"/>
          <a:lstStyle>
            <a:lvl1pPr marL="0" indent="0">
              <a:buNone/>
              <a:defRPr/>
            </a:lvl1pPr>
          </a:lstStyle>
          <a:p>
            <a:endParaRP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r>
              <a:rPr lang="en-US" dirty="0"/>
              <a:t>
              </a:t>
            </a:r>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endParaRPr lang="en-US" dirty="0"/>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CC057153-B650-4DEB-B370-79DDCFDCE934}" type="slidenum">
              <a:rPr lang="en-US" dirty="0"/>
              <a:pPr/>
              <a:t>‹#›</a:t>
            </a:fld>
            <a:endParaRPr lang="en-US" dirty="0"/>
          </a:p>
        </p:txBody>
      </p:sp>
    </p:spTree>
    <p:extLst>
      <p:ext uri="{BB962C8B-B14F-4D97-AF65-F5344CB8AC3E}">
        <p14:creationId xmlns:p14="http://schemas.microsoft.com/office/powerpoint/2010/main" val="1933836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916047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dirty="0"/>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r>
              <a:rPr lang="en-US" dirty="0"/>
              <a:t>
              </a:t>
            </a:r>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endParaRPr lang="en-US" dirty="0"/>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CC057153-B650-4DEB-B370-79DDCFDCE934}" type="slidenum">
              <a:rPr lang="en-US" dirty="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8842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CC057153-B650-4DEB-B370-79DDCFDCE934}" type="slidenum">
              <a:rPr lang="en-US" dirty="0"/>
              <a:pPr/>
              <a:t>‹#›</a:t>
            </a:fld>
            <a:endParaRPr lang="en-US" dirty="0"/>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r>
              <a:rPr lang="en-US" dirty="0"/>
              <a:t>
              </a:t>
            </a:r>
          </a:p>
        </p:txBody>
      </p:sp>
    </p:spTree>
    <p:extLst>
      <p:ext uri="{BB962C8B-B14F-4D97-AF65-F5344CB8AC3E}">
        <p14:creationId xmlns:p14="http://schemas.microsoft.com/office/powerpoint/2010/main" val="432706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r>
              <a:rPr lang="en-US" dirty="0"/>
              <a:t>
              </a:t>
            </a:r>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5947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r>
              <a:rPr lang="en-US" dirty="0"/>
              <a:t>
              </a:t>
            </a:r>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endParaRPr lang="en-US" dirty="0"/>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endParaRPr lang="en-US" dirty="0"/>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8808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r>
              <a:rPr lang="en-US" dirty="0"/>
              <a:t>
              </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4549865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r>
              <a:rPr lang="en-US" dirty="0"/>
              <a:t>
              </a:t>
            </a:r>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endParaRPr lang="en-US" dirty="0"/>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36115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r>
              <a:rPr lang="en-US" dirty="0"/>
              <a:t>
              </a:t>
            </a:r>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endParaRPr lang="en-US" dirty="0"/>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CC057153-B650-4DEB-B370-79DDCFDCE934}" type="slidenum">
              <a:rPr lang="en-US" dirty="0"/>
              <a:pPr/>
              <a:t>‹#›</a:t>
            </a:fld>
            <a:endParaRPr lang="en-US" dirty="0"/>
          </a:p>
        </p:txBody>
      </p:sp>
    </p:spTree>
    <p:extLst>
      <p:ext uri="{BB962C8B-B14F-4D97-AF65-F5344CB8AC3E}">
        <p14:creationId xmlns:p14="http://schemas.microsoft.com/office/powerpoint/2010/main" val="49470628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dirty="0"/>
              <a:t>Click to edit Master title style</a:t>
            </a:r>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r>
              <a:rPr lang="en-US" dirty="0"/>
              <a:t>
              </a:t>
            </a:r>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CC057153-B650-4DEB-B370-79DDCFDCE934}" type="slidenum">
              <a:rPr lang="en-US" dirty="0"/>
              <a:t>‹#›</a:t>
            </a:fld>
            <a:endParaRPr lang="en-US" dirty="0"/>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4719248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119092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86"/>
        <p:cNvGrpSpPr/>
        <p:nvPr/>
      </p:nvGrpSpPr>
      <p:grpSpPr>
        <a:xfrm>
          <a:off x="0" y="0"/>
          <a:ext cx="0" cy="0"/>
          <a:chOff x="0" y="0"/>
          <a:chExt cx="0" cy="0"/>
        </a:xfrm>
      </p:grpSpPr>
      <p:sp>
        <p:nvSpPr>
          <p:cNvPr id="87" name="Google Shape;87;p1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0113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dirty="0"/>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CC057153-B650-4DEB-B370-79DDCFDCE934}" type="slidenum">
              <a:rPr lang="en-US" dirty="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522169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Lst>
  <p:hf sldNum="0" hdr="0" ftr="0" dt="0"/>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8.xml"/><Relationship Id="rId1" Type="http://schemas.openxmlformats.org/officeDocument/2006/relationships/video" Target="https://www.youtube.com/embed/KtHqOtCVAvc?feature=oembed" TargetMode="External"/><Relationship Id="rId5" Type="http://schemas.openxmlformats.org/officeDocument/2006/relationships/image" Target="../media/image9.jpeg"/><Relationship Id="rId4" Type="http://schemas.openxmlformats.org/officeDocument/2006/relationships/hyperlink" Target="https://www.youtube.com/watch?v=KtHqOtCVAvc"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0.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10.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8.xml"/><Relationship Id="rId16" Type="http://schemas.openxmlformats.org/officeDocument/2006/relationships/image" Target="../media/image40.png"/><Relationship Id="rId1" Type="http://schemas.openxmlformats.org/officeDocument/2006/relationships/slideLayout" Target="../slideLayouts/slideLayout28.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gvoqENvHLE0" TargetMode="External"/><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42.jp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8.xml"/><Relationship Id="rId5" Type="http://schemas.openxmlformats.org/officeDocument/2006/relationships/image" Target="../media/image62.pn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8.xml"/><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8" Type="http://schemas.openxmlformats.org/officeDocument/2006/relationships/hyperlink" Target="https://1mole.com/work-simulation-2/" TargetMode="External"/><Relationship Id="rId13" Type="http://schemas.openxmlformats.org/officeDocument/2006/relationships/image" Target="../media/image75.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image" Target="../media/image69.png"/><Relationship Id="rId11" Type="http://schemas.openxmlformats.org/officeDocument/2006/relationships/image" Target="../media/image73.png"/><Relationship Id="rId5" Type="http://schemas.openxmlformats.org/officeDocument/2006/relationships/image" Target="../media/image68.png"/><Relationship Id="rId10" Type="http://schemas.openxmlformats.org/officeDocument/2006/relationships/image" Target="../media/image72.png"/><Relationship Id="rId4" Type="http://schemas.openxmlformats.org/officeDocument/2006/relationships/image" Target="../media/image67.png"/><Relationship Id="rId9" Type="http://schemas.openxmlformats.org/officeDocument/2006/relationships/image" Target="../media/image71.png"/><Relationship Id="rId14" Type="http://schemas.openxmlformats.org/officeDocument/2006/relationships/image" Target="../media/image76.png"/></Relationships>
</file>

<file path=ppt/slides/_rels/slide1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70.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28.xml"/><Relationship Id="rId6" Type="http://schemas.openxmlformats.org/officeDocument/2006/relationships/image" Target="../media/image84.png"/><Relationship Id="rId11" Type="http://schemas.openxmlformats.org/officeDocument/2006/relationships/image" Target="../media/image88.png"/><Relationship Id="rId5" Type="http://schemas.openxmlformats.org/officeDocument/2006/relationships/image" Target="../media/image83.png"/><Relationship Id="rId10" Type="http://schemas.openxmlformats.org/officeDocument/2006/relationships/image" Target="../media/image87.png"/><Relationship Id="rId4" Type="http://schemas.openxmlformats.org/officeDocument/2006/relationships/image" Target="../media/image23.png"/><Relationship Id="rId9" Type="http://schemas.openxmlformats.org/officeDocument/2006/relationships/image" Target="../media/image86.png"/></Relationships>
</file>

<file path=ppt/slides/_rels/slide19.xml.rels><?xml version="1.0" encoding="UTF-8" standalone="yes"?>
<Relationships xmlns="http://schemas.openxmlformats.org/package/2006/relationships"><Relationship Id="rId3" Type="http://schemas.openxmlformats.org/officeDocument/2006/relationships/hyperlink" Target="https://1mole.com/class-11-example-6-2-simulation/" TargetMode="External"/><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89.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90.png"/><Relationship Id="rId11" Type="http://schemas.openxmlformats.org/officeDocument/2006/relationships/image" Target="../media/image94.png"/><Relationship Id="rId5" Type="http://schemas.openxmlformats.org/officeDocument/2006/relationships/image" Target="../media/image83.png"/><Relationship Id="rId10" Type="http://schemas.openxmlformats.org/officeDocument/2006/relationships/image" Target="../media/image93.png"/><Relationship Id="rId4" Type="http://schemas.openxmlformats.org/officeDocument/2006/relationships/image" Target="../media/image23.png"/><Relationship Id="rId9" Type="http://schemas.openxmlformats.org/officeDocument/2006/relationships/image" Target="../media/image92.png"/></Relationships>
</file>

<file path=ppt/slides/_rels/slide21.xml.rels><?xml version="1.0" encoding="UTF-8" standalone="yes"?>
<Relationships xmlns="http://schemas.openxmlformats.org/package/2006/relationships"><Relationship Id="rId8" Type="http://schemas.openxmlformats.org/officeDocument/2006/relationships/image" Target="../media/image97.jpg"/><Relationship Id="rId3" Type="http://schemas.openxmlformats.org/officeDocument/2006/relationships/image" Target="../media/image10.png"/><Relationship Id="rId7" Type="http://schemas.openxmlformats.org/officeDocument/2006/relationships/hyperlink" Target="http://www.youtube.com/watch?v=lZu5iSGFolI" TargetMode="External"/><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image" Target="../media/image20.png"/><Relationship Id="rId5" Type="http://schemas.openxmlformats.org/officeDocument/2006/relationships/image" Target="../media/image96.png"/><Relationship Id="rId10" Type="http://schemas.openxmlformats.org/officeDocument/2006/relationships/image" Target="../media/image98.png"/><Relationship Id="rId4" Type="http://schemas.openxmlformats.org/officeDocument/2006/relationships/image" Target="../media/image95.png"/><Relationship Id="rId9" Type="http://schemas.openxmlformats.org/officeDocument/2006/relationships/hyperlink" Target="https://1mole.com/work-simulation-examples/"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10.png"/><Relationship Id="rId7" Type="http://schemas.openxmlformats.org/officeDocument/2006/relationships/image" Target="../media/image99.png"/><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01.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image" Target="../media/image102.png"/><Relationship Id="rId11" Type="http://schemas.openxmlformats.org/officeDocument/2006/relationships/image" Target="../media/image106.png"/><Relationship Id="rId5" Type="http://schemas.openxmlformats.org/officeDocument/2006/relationships/image" Target="../media/image83.png"/><Relationship Id="rId10" Type="http://schemas.openxmlformats.org/officeDocument/2006/relationships/image" Target="../media/image105.png"/><Relationship Id="rId4" Type="http://schemas.openxmlformats.org/officeDocument/2006/relationships/image" Target="../media/image23.png"/><Relationship Id="rId9" Type="http://schemas.openxmlformats.org/officeDocument/2006/relationships/image" Target="../media/image10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8" Type="http://schemas.openxmlformats.org/officeDocument/2006/relationships/image" Target="../media/image111.jpg"/><Relationship Id="rId3" Type="http://schemas.openxmlformats.org/officeDocument/2006/relationships/image" Target="../media/image107.png"/><Relationship Id="rId7" Type="http://schemas.openxmlformats.org/officeDocument/2006/relationships/hyperlink" Target="http://www.youtube.com/watch?v=i5qttuMwsk4" TargetMode="External"/><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8.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notesSlide" Target="../notesSlides/notesSlide28.xml"/><Relationship Id="rId1" Type="http://schemas.openxmlformats.org/officeDocument/2006/relationships/slideLayout" Target="../slideLayouts/slideLayout28.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29.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image" Target="../media/image126.png"/><Relationship Id="rId11" Type="http://schemas.openxmlformats.org/officeDocument/2006/relationships/image" Target="../media/image131.png"/><Relationship Id="rId5" Type="http://schemas.openxmlformats.org/officeDocument/2006/relationships/image" Target="../media/image125.png"/><Relationship Id="rId10" Type="http://schemas.openxmlformats.org/officeDocument/2006/relationships/image" Target="../media/image130.png"/><Relationship Id="rId4" Type="http://schemas.openxmlformats.org/officeDocument/2006/relationships/image" Target="../media/image124.png"/><Relationship Id="rId9" Type="http://schemas.openxmlformats.org/officeDocument/2006/relationships/image" Target="../media/image129.png"/></Relationships>
</file>

<file path=ppt/slides/_rels/slide3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30.xml"/><Relationship Id="rId1" Type="http://schemas.openxmlformats.org/officeDocument/2006/relationships/slideLayout" Target="../slideLayouts/slideLayout28.xml"/><Relationship Id="rId6" Type="http://schemas.openxmlformats.org/officeDocument/2006/relationships/image" Target="../media/image135.png"/><Relationship Id="rId5" Type="http://schemas.openxmlformats.org/officeDocument/2006/relationships/image" Target="../media/image134.pn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28.xml"/><Relationship Id="rId6" Type="http://schemas.openxmlformats.org/officeDocument/2006/relationships/image" Target="../media/image90.png"/><Relationship Id="rId5" Type="http://schemas.openxmlformats.org/officeDocument/2006/relationships/image" Target="../media/image83.png"/><Relationship Id="rId10" Type="http://schemas.openxmlformats.org/officeDocument/2006/relationships/image" Target="../media/image142.png"/><Relationship Id="rId4" Type="http://schemas.openxmlformats.org/officeDocument/2006/relationships/image" Target="../media/image23.png"/><Relationship Id="rId9" Type="http://schemas.openxmlformats.org/officeDocument/2006/relationships/image" Target="../media/image141.png"/></Relationships>
</file>

<file path=ppt/slides/_rels/slide33.xml.rels><?xml version="1.0" encoding="UTF-8" standalone="yes"?>
<Relationships xmlns="http://schemas.openxmlformats.org/package/2006/relationships"><Relationship Id="rId3" Type="http://schemas.openxmlformats.org/officeDocument/2006/relationships/hyperlink" Target="https://1mole.com/class-11-example-6-4-simulation/" TargetMode="External"/><Relationship Id="rId2" Type="http://schemas.openxmlformats.org/officeDocument/2006/relationships/notesSlide" Target="../notesSlides/notesSlide33.xml"/><Relationship Id="rId1" Type="http://schemas.openxmlformats.org/officeDocument/2006/relationships/slideLayout" Target="../slideLayouts/slideLayout28.xml"/><Relationship Id="rId4" Type="http://schemas.openxmlformats.org/officeDocument/2006/relationships/image" Target="../media/image143.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5.jpg"/><Relationship Id="rId2" Type="http://schemas.openxmlformats.org/officeDocument/2006/relationships/notesSlide" Target="../notesSlides/notesSlide34.xml"/><Relationship Id="rId1" Type="http://schemas.openxmlformats.org/officeDocument/2006/relationships/slideLayout" Target="../slideLayouts/slideLayout28.xml"/><Relationship Id="rId6" Type="http://schemas.openxmlformats.org/officeDocument/2006/relationships/hyperlink" Target="http://www.youtube.com/watch?v=Jtt4ySwu0EM" TargetMode="External"/><Relationship Id="rId5" Type="http://schemas.openxmlformats.org/officeDocument/2006/relationships/image" Target="../media/image144.png"/><Relationship Id="rId4"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9.png"/><Relationship Id="rId2" Type="http://schemas.openxmlformats.org/officeDocument/2006/relationships/notesSlide" Target="../notesSlides/notesSlide35.xml"/><Relationship Id="rId1" Type="http://schemas.openxmlformats.org/officeDocument/2006/relationships/slideLayout" Target="../slideLayouts/slideLayout28.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8.xml"/><Relationship Id="rId5" Type="http://schemas.openxmlformats.org/officeDocument/2006/relationships/image" Target="../media/image150.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153.png"/><Relationship Id="rId12" Type="http://schemas.openxmlformats.org/officeDocument/2006/relationships/image" Target="../media/image157.png"/><Relationship Id="rId2" Type="http://schemas.openxmlformats.org/officeDocument/2006/relationships/notesSlide" Target="../notesSlides/notesSlide37.xml"/><Relationship Id="rId1" Type="http://schemas.openxmlformats.org/officeDocument/2006/relationships/slideLayout" Target="../slideLayouts/slideLayout28.xml"/><Relationship Id="rId6" Type="http://schemas.openxmlformats.org/officeDocument/2006/relationships/image" Target="../media/image152.png"/><Relationship Id="rId11" Type="http://schemas.openxmlformats.org/officeDocument/2006/relationships/image" Target="../media/image156.png"/><Relationship Id="rId5" Type="http://schemas.openxmlformats.org/officeDocument/2006/relationships/image" Target="../media/image83.png"/><Relationship Id="rId10" Type="http://schemas.openxmlformats.org/officeDocument/2006/relationships/image" Target="../media/image155.png"/><Relationship Id="rId4" Type="http://schemas.openxmlformats.org/officeDocument/2006/relationships/image" Target="../media/image151.png"/><Relationship Id="rId9" Type="http://schemas.openxmlformats.org/officeDocument/2006/relationships/image" Target="../media/image154.png"/></Relationships>
</file>

<file path=ppt/slides/_rels/slide38.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28.xml"/><Relationship Id="rId6" Type="http://schemas.openxmlformats.org/officeDocument/2006/relationships/image" Target="../media/image158.png"/><Relationship Id="rId5" Type="http://schemas.openxmlformats.org/officeDocument/2006/relationships/image" Target="../media/image83.png"/><Relationship Id="rId10" Type="http://schemas.openxmlformats.org/officeDocument/2006/relationships/image" Target="../media/image161.png"/><Relationship Id="rId4" Type="http://schemas.openxmlformats.org/officeDocument/2006/relationships/image" Target="../media/image23.png"/><Relationship Id="rId9" Type="http://schemas.openxmlformats.org/officeDocument/2006/relationships/image" Target="../media/image160.png"/></Relationships>
</file>

<file path=ppt/slides/_rels/slide3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62.png"/><Relationship Id="rId7" Type="http://schemas.openxmlformats.org/officeDocument/2006/relationships/image" Target="../media/image164.jpg"/><Relationship Id="rId2" Type="http://schemas.openxmlformats.org/officeDocument/2006/relationships/notesSlide" Target="../notesSlides/notesSlide40.xml"/><Relationship Id="rId1" Type="http://schemas.openxmlformats.org/officeDocument/2006/relationships/slideLayout" Target="../slideLayouts/slideLayout29.xml"/><Relationship Id="rId6" Type="http://schemas.openxmlformats.org/officeDocument/2006/relationships/hyperlink" Target="http://www.youtube.com/watch?v=EKbu_dB49rg" TargetMode="External"/><Relationship Id="rId5" Type="http://schemas.openxmlformats.org/officeDocument/2006/relationships/image" Target="../media/image16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2.png"/><Relationship Id="rId7" Type="http://schemas.openxmlformats.org/officeDocument/2006/relationships/image" Target="../media/image168.png"/><Relationship Id="rId2" Type="http://schemas.openxmlformats.org/officeDocument/2006/relationships/notesSlide" Target="../notesSlides/notesSlide41.xml"/><Relationship Id="rId1" Type="http://schemas.openxmlformats.org/officeDocument/2006/relationships/slideLayout" Target="../slideLayouts/slideLayout29.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42.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62.png"/><Relationship Id="rId7" Type="http://schemas.openxmlformats.org/officeDocument/2006/relationships/image" Target="../media/image173.png"/><Relationship Id="rId2" Type="http://schemas.openxmlformats.org/officeDocument/2006/relationships/notesSlide" Target="../notesSlides/notesSlide42.xml"/><Relationship Id="rId1" Type="http://schemas.openxmlformats.org/officeDocument/2006/relationships/slideLayout" Target="../slideLayouts/slideLayout29.xml"/><Relationship Id="rId6" Type="http://schemas.openxmlformats.org/officeDocument/2006/relationships/image" Target="../media/image172.png"/><Relationship Id="rId11" Type="http://schemas.openxmlformats.org/officeDocument/2006/relationships/image" Target="../media/image72.png"/><Relationship Id="rId5" Type="http://schemas.openxmlformats.org/officeDocument/2006/relationships/image" Target="../media/image171.png"/><Relationship Id="rId10" Type="http://schemas.openxmlformats.org/officeDocument/2006/relationships/image" Target="../media/image176.png"/><Relationship Id="rId4" Type="http://schemas.openxmlformats.org/officeDocument/2006/relationships/image" Target="../media/image170.png"/><Relationship Id="rId9" Type="http://schemas.openxmlformats.org/officeDocument/2006/relationships/image" Target="../media/image175.png"/></Relationships>
</file>

<file path=ppt/slides/_rels/slide43.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62.png"/><Relationship Id="rId7" Type="http://schemas.openxmlformats.org/officeDocument/2006/relationships/image" Target="../media/image180.png"/><Relationship Id="rId2" Type="http://schemas.openxmlformats.org/officeDocument/2006/relationships/notesSlide" Target="../notesSlides/notesSlide43.xml"/><Relationship Id="rId1" Type="http://schemas.openxmlformats.org/officeDocument/2006/relationships/slideLayout" Target="../slideLayouts/slideLayout29.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s>
</file>

<file path=ppt/slides/_rels/slide44.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image" Target="../media/image162.png"/><Relationship Id="rId7" Type="http://schemas.openxmlformats.org/officeDocument/2006/relationships/image" Target="../media/image185.png"/><Relationship Id="rId2" Type="http://schemas.openxmlformats.org/officeDocument/2006/relationships/notesSlide" Target="../notesSlides/notesSlide44.xml"/><Relationship Id="rId1" Type="http://schemas.openxmlformats.org/officeDocument/2006/relationships/slideLayout" Target="../slideLayouts/slideLayout29.xml"/><Relationship Id="rId6" Type="http://schemas.openxmlformats.org/officeDocument/2006/relationships/image" Target="../media/image184.png"/><Relationship Id="rId5" Type="http://schemas.openxmlformats.org/officeDocument/2006/relationships/image" Target="../media/image183.png"/><Relationship Id="rId10" Type="http://schemas.openxmlformats.org/officeDocument/2006/relationships/image" Target="../media/image188.png"/><Relationship Id="rId4" Type="http://schemas.openxmlformats.org/officeDocument/2006/relationships/image" Target="../media/image182.png"/><Relationship Id="rId9" Type="http://schemas.openxmlformats.org/officeDocument/2006/relationships/image" Target="../media/image187.png"/></Relationships>
</file>

<file path=ppt/slides/_rels/slide45.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62.png"/><Relationship Id="rId7" Type="http://schemas.openxmlformats.org/officeDocument/2006/relationships/image" Target="../media/image191.png"/><Relationship Id="rId2" Type="http://schemas.openxmlformats.org/officeDocument/2006/relationships/notesSlide" Target="../notesSlides/notesSlide45.xml"/><Relationship Id="rId1" Type="http://schemas.openxmlformats.org/officeDocument/2006/relationships/slideLayout" Target="../slideLayouts/slideLayout29.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78.png"/><Relationship Id="rId9" Type="http://schemas.openxmlformats.org/officeDocument/2006/relationships/image" Target="../media/image193.png"/></Relationships>
</file>

<file path=ppt/slides/_rels/slide46.xml.rels><?xml version="1.0" encoding="UTF-8" standalone="yes"?>
<Relationships xmlns="http://schemas.openxmlformats.org/package/2006/relationships"><Relationship Id="rId8" Type="http://schemas.openxmlformats.org/officeDocument/2006/relationships/image" Target="../media/image198.png"/><Relationship Id="rId13" Type="http://schemas.openxmlformats.org/officeDocument/2006/relationships/image" Target="../media/image203.png"/><Relationship Id="rId3" Type="http://schemas.openxmlformats.org/officeDocument/2006/relationships/image" Target="../media/image162.png"/><Relationship Id="rId7" Type="http://schemas.openxmlformats.org/officeDocument/2006/relationships/image" Target="../media/image197.png"/><Relationship Id="rId12" Type="http://schemas.openxmlformats.org/officeDocument/2006/relationships/image" Target="../media/image202.png"/><Relationship Id="rId2" Type="http://schemas.openxmlformats.org/officeDocument/2006/relationships/notesSlide" Target="../notesSlides/notesSlide46.xml"/><Relationship Id="rId1" Type="http://schemas.openxmlformats.org/officeDocument/2006/relationships/slideLayout" Target="../slideLayouts/slideLayout29.xml"/><Relationship Id="rId6" Type="http://schemas.openxmlformats.org/officeDocument/2006/relationships/image" Target="../media/image196.png"/><Relationship Id="rId11" Type="http://schemas.openxmlformats.org/officeDocument/2006/relationships/image" Target="../media/image201.png"/><Relationship Id="rId5" Type="http://schemas.openxmlformats.org/officeDocument/2006/relationships/image" Target="../media/image19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s>
</file>

<file path=ppt/slides/_rels/slide47.xml.rels><?xml version="1.0" encoding="UTF-8" standalone="yes"?>
<Relationships xmlns="http://schemas.openxmlformats.org/package/2006/relationships"><Relationship Id="rId3" Type="http://schemas.openxmlformats.org/officeDocument/2006/relationships/hyperlink" Target="http://www.youtube.com/watch?v=XpPvRIoXGfY" TargetMode="External"/><Relationship Id="rId2" Type="http://schemas.openxmlformats.org/officeDocument/2006/relationships/notesSlide" Target="../notesSlides/notesSlide47.xml"/><Relationship Id="rId1" Type="http://schemas.openxmlformats.org/officeDocument/2006/relationships/slideLayout" Target="../slideLayouts/slideLayout28.xml"/><Relationship Id="rId4" Type="http://schemas.openxmlformats.org/officeDocument/2006/relationships/image" Target="../media/image204.jpg"/></Relationships>
</file>

<file path=ppt/slides/_rels/slide4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48.xml"/><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49.xml"/><Relationship Id="rId1" Type="http://schemas.openxmlformats.org/officeDocument/2006/relationships/slideLayout" Target="../slideLayouts/slideLayout28.xml"/><Relationship Id="rId6" Type="http://schemas.openxmlformats.org/officeDocument/2006/relationships/image" Target="../media/image72.png"/><Relationship Id="rId5" Type="http://schemas.openxmlformats.org/officeDocument/2006/relationships/image" Target="../media/image207.png"/><Relationship Id="rId4" Type="http://schemas.openxmlformats.org/officeDocument/2006/relationships/image" Target="../media/image206.png"/></Relationships>
</file>

<file path=ppt/slides/_rels/slide5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0.xml"/><Relationship Id="rId1" Type="http://schemas.openxmlformats.org/officeDocument/2006/relationships/slideLayout" Target="../slideLayouts/slideLayout28.xml"/><Relationship Id="rId4" Type="http://schemas.openxmlformats.org/officeDocument/2006/relationships/image" Target="../media/image208.png"/></Relationships>
</file>

<file path=ppt/slides/_rels/slide5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1.xml"/><Relationship Id="rId1" Type="http://schemas.openxmlformats.org/officeDocument/2006/relationships/slideLayout" Target="../slideLayouts/slideLayout28.xml"/><Relationship Id="rId5" Type="http://schemas.openxmlformats.org/officeDocument/2006/relationships/image" Target="../media/image210.png"/><Relationship Id="rId4" Type="http://schemas.openxmlformats.org/officeDocument/2006/relationships/image" Target="../media/image209.png"/></Relationships>
</file>

<file path=ppt/slides/_rels/slide5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2.xml"/><Relationship Id="rId1" Type="http://schemas.openxmlformats.org/officeDocument/2006/relationships/slideLayout" Target="../slideLayouts/slideLayout28.xml"/><Relationship Id="rId5" Type="http://schemas.openxmlformats.org/officeDocument/2006/relationships/image" Target="../media/image212.png"/><Relationship Id="rId4" Type="http://schemas.openxmlformats.org/officeDocument/2006/relationships/image" Target="../media/image211.png"/></Relationships>
</file>

<file path=ppt/slides/_rels/slide53.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3.xml"/><Relationship Id="rId1" Type="http://schemas.openxmlformats.org/officeDocument/2006/relationships/slideLayout" Target="../slideLayouts/slideLayout28.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54.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19.png"/><Relationship Id="rId2" Type="http://schemas.openxmlformats.org/officeDocument/2006/relationships/notesSlide" Target="../notesSlides/notesSlide54.xml"/><Relationship Id="rId1" Type="http://schemas.openxmlformats.org/officeDocument/2006/relationships/slideLayout" Target="../slideLayouts/slideLayout28.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216.png"/></Relationships>
</file>

<file path=ppt/slides/_rels/slide5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5.xml"/><Relationship Id="rId1" Type="http://schemas.openxmlformats.org/officeDocument/2006/relationships/slideLayout" Target="../slideLayouts/slideLayout28.xml"/><Relationship Id="rId6" Type="http://schemas.openxmlformats.org/officeDocument/2006/relationships/image" Target="../media/image72.png"/><Relationship Id="rId5" Type="http://schemas.openxmlformats.org/officeDocument/2006/relationships/image" Target="../media/image221.png"/><Relationship Id="rId4" Type="http://schemas.openxmlformats.org/officeDocument/2006/relationships/image" Target="../media/image220.png"/></Relationships>
</file>

<file path=ppt/slides/_rels/slide56.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image" Target="../media/image205.png"/><Relationship Id="rId7" Type="http://schemas.openxmlformats.org/officeDocument/2006/relationships/image" Target="../media/image225.png"/><Relationship Id="rId2" Type="http://schemas.openxmlformats.org/officeDocument/2006/relationships/notesSlide" Target="../notesSlides/notesSlide56.xml"/><Relationship Id="rId1" Type="http://schemas.openxmlformats.org/officeDocument/2006/relationships/slideLayout" Target="../slideLayouts/slideLayout28.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s>
</file>

<file path=ppt/slides/_rels/slide57.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7.xml"/><Relationship Id="rId1" Type="http://schemas.openxmlformats.org/officeDocument/2006/relationships/slideLayout" Target="../slideLayouts/slideLayout28.xml"/><Relationship Id="rId5" Type="http://schemas.openxmlformats.org/officeDocument/2006/relationships/image" Target="../media/image228.png"/><Relationship Id="rId4" Type="http://schemas.openxmlformats.org/officeDocument/2006/relationships/image" Target="../media/image227.png"/></Relationships>
</file>

<file path=ppt/slides/_rels/slide58.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205.png"/><Relationship Id="rId7" Type="http://schemas.openxmlformats.org/officeDocument/2006/relationships/image" Target="../media/image232.png"/><Relationship Id="rId2" Type="http://schemas.openxmlformats.org/officeDocument/2006/relationships/notesSlide" Target="../notesSlides/notesSlide58.xml"/><Relationship Id="rId1" Type="http://schemas.openxmlformats.org/officeDocument/2006/relationships/slideLayout" Target="../slideLayouts/slideLayout28.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s>
</file>

<file path=ppt/slides/_rels/slide59.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05.png"/><Relationship Id="rId7" Type="http://schemas.openxmlformats.org/officeDocument/2006/relationships/image" Target="../media/image237.png"/><Relationship Id="rId2" Type="http://schemas.openxmlformats.org/officeDocument/2006/relationships/notesSlide" Target="../notesSlides/notesSlide59.xml"/><Relationship Id="rId1" Type="http://schemas.openxmlformats.org/officeDocument/2006/relationships/slideLayout" Target="../slideLayouts/slideLayout28.xml"/><Relationship Id="rId6" Type="http://schemas.openxmlformats.org/officeDocument/2006/relationships/image" Target="../media/image236.png"/><Relationship Id="rId5" Type="http://schemas.openxmlformats.org/officeDocument/2006/relationships/image" Target="../media/image235.png"/><Relationship Id="rId4" Type="http://schemas.openxmlformats.org/officeDocument/2006/relationships/image" Target="../media/image234.png"/></Relationships>
</file>

<file path=ppt/slides/_rels/slide60.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05.png"/><Relationship Id="rId7" Type="http://schemas.openxmlformats.org/officeDocument/2006/relationships/image" Target="../media/image241.png"/><Relationship Id="rId2" Type="http://schemas.openxmlformats.org/officeDocument/2006/relationships/notesSlide" Target="../notesSlides/notesSlide60.xml"/><Relationship Id="rId1" Type="http://schemas.openxmlformats.org/officeDocument/2006/relationships/slideLayout" Target="../slideLayouts/slideLayout28.xml"/><Relationship Id="rId6" Type="http://schemas.openxmlformats.org/officeDocument/2006/relationships/image" Target="../media/image240.png"/><Relationship Id="rId5" Type="http://schemas.openxmlformats.org/officeDocument/2006/relationships/image" Target="../media/image239.png"/><Relationship Id="rId4" Type="http://schemas.openxmlformats.org/officeDocument/2006/relationships/image" Target="../media/image211.png"/></Relationships>
</file>

<file path=ppt/slides/_rels/slide6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61.xml"/><Relationship Id="rId1" Type="http://schemas.openxmlformats.org/officeDocument/2006/relationships/slideLayout" Target="../slideLayouts/slideLayout28.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image" Target="../media/image243.png"/></Relationships>
</file>

<file path=ppt/slides/_rels/slide62.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05.png"/><Relationship Id="rId7" Type="http://schemas.openxmlformats.org/officeDocument/2006/relationships/image" Target="../media/image248.png"/><Relationship Id="rId2" Type="http://schemas.openxmlformats.org/officeDocument/2006/relationships/notesSlide" Target="../notesSlides/notesSlide62.xml"/><Relationship Id="rId1" Type="http://schemas.openxmlformats.org/officeDocument/2006/relationships/slideLayout" Target="../slideLayouts/slideLayout28.xml"/><Relationship Id="rId6" Type="http://schemas.openxmlformats.org/officeDocument/2006/relationships/image" Target="../media/image247.png"/><Relationship Id="rId5" Type="http://schemas.openxmlformats.org/officeDocument/2006/relationships/image" Target="../media/image229.png"/><Relationship Id="rId4" Type="http://schemas.openxmlformats.org/officeDocument/2006/relationships/image" Target="../media/image246.png"/></Relationships>
</file>

<file path=ppt/slides/_rels/slide63.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52.png"/><Relationship Id="rId2" Type="http://schemas.openxmlformats.org/officeDocument/2006/relationships/notesSlide" Target="../notesSlides/notesSlide63.xml"/><Relationship Id="rId1" Type="http://schemas.openxmlformats.org/officeDocument/2006/relationships/slideLayout" Target="../slideLayouts/slideLayout28.xml"/><Relationship Id="rId6" Type="http://schemas.openxmlformats.org/officeDocument/2006/relationships/image" Target="../media/image251.png"/><Relationship Id="rId5" Type="http://schemas.openxmlformats.org/officeDocument/2006/relationships/image" Target="../media/image250.png"/><Relationship Id="rId4" Type="http://schemas.openxmlformats.org/officeDocument/2006/relationships/image" Target="../media/image216.png"/></Relationships>
</file>

<file path=ppt/slides/_rels/slide64.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56.png"/><Relationship Id="rId2" Type="http://schemas.openxmlformats.org/officeDocument/2006/relationships/notesSlide" Target="../notesSlides/notesSlide64.xml"/><Relationship Id="rId1" Type="http://schemas.openxmlformats.org/officeDocument/2006/relationships/slideLayout" Target="../slideLayouts/slideLayout28.xml"/><Relationship Id="rId6" Type="http://schemas.openxmlformats.org/officeDocument/2006/relationships/image" Target="../media/image255.png"/><Relationship Id="rId5" Type="http://schemas.openxmlformats.org/officeDocument/2006/relationships/image" Target="../media/image254.png"/><Relationship Id="rId4" Type="http://schemas.openxmlformats.org/officeDocument/2006/relationships/image" Target="../media/image253.png"/></Relationships>
</file>

<file path=ppt/slides/_rels/slide65.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60.png"/><Relationship Id="rId2" Type="http://schemas.openxmlformats.org/officeDocument/2006/relationships/notesSlide" Target="../notesSlides/notesSlide65.xml"/><Relationship Id="rId1" Type="http://schemas.openxmlformats.org/officeDocument/2006/relationships/slideLayout" Target="../slideLayouts/slideLayout28.xml"/><Relationship Id="rId6" Type="http://schemas.openxmlformats.org/officeDocument/2006/relationships/image" Target="../media/image259.png"/><Relationship Id="rId5" Type="http://schemas.openxmlformats.org/officeDocument/2006/relationships/image" Target="../media/image258.png"/><Relationship Id="rId4" Type="http://schemas.openxmlformats.org/officeDocument/2006/relationships/image" Target="../media/image257.png"/></Relationships>
</file>

<file path=ppt/slides/_rels/slide66.xml.rels><?xml version="1.0" encoding="UTF-8" standalone="yes"?>
<Relationships xmlns="http://schemas.openxmlformats.org/package/2006/relationships"><Relationship Id="rId8" Type="http://schemas.openxmlformats.org/officeDocument/2006/relationships/image" Target="../media/image264.png"/><Relationship Id="rId3" Type="http://schemas.openxmlformats.org/officeDocument/2006/relationships/image" Target="../media/image205.png"/><Relationship Id="rId7" Type="http://schemas.openxmlformats.org/officeDocument/2006/relationships/image" Target="../media/image263.png"/><Relationship Id="rId2" Type="http://schemas.openxmlformats.org/officeDocument/2006/relationships/notesSlide" Target="../notesSlides/notesSlide66.xml"/><Relationship Id="rId1" Type="http://schemas.openxmlformats.org/officeDocument/2006/relationships/slideLayout" Target="../slideLayouts/slideLayout28.xml"/><Relationship Id="rId6" Type="http://schemas.openxmlformats.org/officeDocument/2006/relationships/image" Target="../media/image254.png"/><Relationship Id="rId5" Type="http://schemas.openxmlformats.org/officeDocument/2006/relationships/image" Target="../media/image262.png"/><Relationship Id="rId4" Type="http://schemas.openxmlformats.org/officeDocument/2006/relationships/image" Target="../media/image261.png"/></Relationships>
</file>

<file path=ppt/slides/_rels/slide6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205.png"/><Relationship Id="rId7" Type="http://schemas.openxmlformats.org/officeDocument/2006/relationships/image" Target="../media/image268.png"/><Relationship Id="rId2" Type="http://schemas.openxmlformats.org/officeDocument/2006/relationships/notesSlide" Target="../notesSlides/notesSlide67.xml"/><Relationship Id="rId1" Type="http://schemas.openxmlformats.org/officeDocument/2006/relationships/slideLayout" Target="../slideLayouts/slideLayout28.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image" Target="../media/image265.png"/></Relationships>
</file>

<file path=ppt/slides/_rels/slide68.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71.png"/><Relationship Id="rId2" Type="http://schemas.openxmlformats.org/officeDocument/2006/relationships/notesSlide" Target="../notesSlides/notesSlide68.xml"/><Relationship Id="rId1" Type="http://schemas.openxmlformats.org/officeDocument/2006/relationships/slideLayout" Target="../slideLayouts/slideLayout28.xml"/><Relationship Id="rId6" Type="http://schemas.openxmlformats.org/officeDocument/2006/relationships/image" Target="../media/image270.png"/><Relationship Id="rId5" Type="http://schemas.openxmlformats.org/officeDocument/2006/relationships/image" Target="../media/image229.png"/><Relationship Id="rId4" Type="http://schemas.openxmlformats.org/officeDocument/2006/relationships/image" Target="../media/image269.png"/></Relationships>
</file>

<file path=ppt/slides/_rels/slide69.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74.png"/><Relationship Id="rId2" Type="http://schemas.openxmlformats.org/officeDocument/2006/relationships/notesSlide" Target="../notesSlides/notesSlide69.xml"/><Relationship Id="rId1" Type="http://schemas.openxmlformats.org/officeDocument/2006/relationships/slideLayout" Target="../slideLayouts/slideLayout28.xml"/><Relationship Id="rId6" Type="http://schemas.openxmlformats.org/officeDocument/2006/relationships/image" Target="../media/image273.png"/><Relationship Id="rId5" Type="http://schemas.openxmlformats.org/officeDocument/2006/relationships/image" Target="../media/image250.png"/><Relationship Id="rId4" Type="http://schemas.openxmlformats.org/officeDocument/2006/relationships/image" Target="../media/image272.png"/></Relationships>
</file>

<file path=ppt/slides/_rels/slide70.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77.png"/><Relationship Id="rId2" Type="http://schemas.openxmlformats.org/officeDocument/2006/relationships/notesSlide" Target="../notesSlides/notesSlide70.xml"/><Relationship Id="rId1" Type="http://schemas.openxmlformats.org/officeDocument/2006/relationships/slideLayout" Target="../slideLayouts/slideLayout28.xml"/><Relationship Id="rId6" Type="http://schemas.openxmlformats.org/officeDocument/2006/relationships/image" Target="../media/image276.png"/><Relationship Id="rId5" Type="http://schemas.openxmlformats.org/officeDocument/2006/relationships/image" Target="../media/image275.png"/><Relationship Id="rId4" Type="http://schemas.openxmlformats.org/officeDocument/2006/relationships/image" Target="../media/image253.png"/></Relationships>
</file>

<file path=ppt/slides/_rels/slide71.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image" Target="../media/image205.png"/><Relationship Id="rId7" Type="http://schemas.openxmlformats.org/officeDocument/2006/relationships/image" Target="../media/image277.png"/><Relationship Id="rId2" Type="http://schemas.openxmlformats.org/officeDocument/2006/relationships/notesSlide" Target="../notesSlides/notesSlide71.xml"/><Relationship Id="rId1" Type="http://schemas.openxmlformats.org/officeDocument/2006/relationships/slideLayout" Target="../slideLayouts/slideLayout28.xml"/><Relationship Id="rId6" Type="http://schemas.openxmlformats.org/officeDocument/2006/relationships/image" Target="../media/image275.png"/><Relationship Id="rId5" Type="http://schemas.openxmlformats.org/officeDocument/2006/relationships/image" Target="../media/image278.png"/><Relationship Id="rId4" Type="http://schemas.openxmlformats.org/officeDocument/2006/relationships/image" Target="../media/image253.png"/></Relationships>
</file>

<file path=ppt/slides/_rels/slide72.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81.png"/><Relationship Id="rId2" Type="http://schemas.openxmlformats.org/officeDocument/2006/relationships/notesSlide" Target="../notesSlides/notesSlide72.xml"/><Relationship Id="rId1" Type="http://schemas.openxmlformats.org/officeDocument/2006/relationships/slideLayout" Target="../slideLayouts/slideLayout28.xml"/><Relationship Id="rId6" Type="http://schemas.openxmlformats.org/officeDocument/2006/relationships/image" Target="../media/image280.png"/><Relationship Id="rId5" Type="http://schemas.openxmlformats.org/officeDocument/2006/relationships/image" Target="../media/image258.png"/><Relationship Id="rId4" Type="http://schemas.openxmlformats.org/officeDocument/2006/relationships/image" Target="../media/image257.png"/></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3.xml"/><Relationship Id="rId1" Type="http://schemas.openxmlformats.org/officeDocument/2006/relationships/slideLayout" Target="../slideLayouts/slideLayout28.xml"/><Relationship Id="rId6" Type="http://schemas.openxmlformats.org/officeDocument/2006/relationships/image" Target="../media/image282.png"/><Relationship Id="rId5" Type="http://schemas.openxmlformats.org/officeDocument/2006/relationships/hyperlink" Target="https://1mole.com/class-11-example-6-7-simulation/" TargetMode="External"/><Relationship Id="rId4" Type="http://schemas.openxmlformats.org/officeDocument/2006/relationships/image" Target="../media/image20.png"/></Relationships>
</file>

<file path=ppt/slides/_rels/slide7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89.png"/><Relationship Id="rId3" Type="http://schemas.openxmlformats.org/officeDocument/2006/relationships/image" Target="../media/image10.png"/><Relationship Id="rId7" Type="http://schemas.openxmlformats.org/officeDocument/2006/relationships/image" Target="../media/image284.png"/><Relationship Id="rId12" Type="http://schemas.openxmlformats.org/officeDocument/2006/relationships/image" Target="../media/image288.png"/><Relationship Id="rId2" Type="http://schemas.openxmlformats.org/officeDocument/2006/relationships/notesSlide" Target="../notesSlides/notesSlide74.xml"/><Relationship Id="rId1" Type="http://schemas.openxmlformats.org/officeDocument/2006/relationships/slideLayout" Target="../slideLayouts/slideLayout28.xml"/><Relationship Id="rId6" Type="http://schemas.openxmlformats.org/officeDocument/2006/relationships/image" Target="../media/image283.png"/><Relationship Id="rId11" Type="http://schemas.openxmlformats.org/officeDocument/2006/relationships/image" Target="../media/image287.png"/><Relationship Id="rId5" Type="http://schemas.openxmlformats.org/officeDocument/2006/relationships/image" Target="../media/image83.png"/><Relationship Id="rId10" Type="http://schemas.openxmlformats.org/officeDocument/2006/relationships/image" Target="../media/image286.png"/><Relationship Id="rId4" Type="http://schemas.openxmlformats.org/officeDocument/2006/relationships/image" Target="../media/image151.png"/><Relationship Id="rId9" Type="http://schemas.openxmlformats.org/officeDocument/2006/relationships/image" Target="../media/image285.png"/><Relationship Id="rId14" Type="http://schemas.openxmlformats.org/officeDocument/2006/relationships/image" Target="../media/image290.png"/></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5.xml"/><Relationship Id="rId1" Type="http://schemas.openxmlformats.org/officeDocument/2006/relationships/slideLayout" Target="../slideLayouts/slideLayout28.xml"/><Relationship Id="rId5" Type="http://schemas.openxmlformats.org/officeDocument/2006/relationships/image" Target="../media/image291.jpg"/><Relationship Id="rId4" Type="http://schemas.openxmlformats.org/officeDocument/2006/relationships/hyperlink" Target="http://www.youtube.com/watch?v=Y7LSB8cXzE8"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8.xml"/></Relationships>
</file>

<file path=ppt/slides/_rels/slide77.xml.rels><?xml version="1.0" encoding="UTF-8" standalone="yes"?>
<Relationships xmlns="http://schemas.openxmlformats.org/package/2006/relationships"><Relationship Id="rId3" Type="http://schemas.openxmlformats.org/officeDocument/2006/relationships/image" Target="../media/image292.png"/><Relationship Id="rId7" Type="http://schemas.openxmlformats.org/officeDocument/2006/relationships/image" Target="../media/image295.png"/><Relationship Id="rId2" Type="http://schemas.openxmlformats.org/officeDocument/2006/relationships/notesSlide" Target="../notesSlides/notesSlide77.xml"/><Relationship Id="rId1" Type="http://schemas.openxmlformats.org/officeDocument/2006/relationships/slideLayout" Target="../slideLayouts/slideLayout28.xml"/><Relationship Id="rId6" Type="http://schemas.openxmlformats.org/officeDocument/2006/relationships/image" Target="../media/image294.png"/><Relationship Id="rId5" Type="http://schemas.openxmlformats.org/officeDocument/2006/relationships/image" Target="../media/image72.png"/><Relationship Id="rId4" Type="http://schemas.openxmlformats.org/officeDocument/2006/relationships/image" Target="../media/image293.png"/></Relationships>
</file>

<file path=ppt/slides/_rels/slide7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296.png"/><Relationship Id="rId7" Type="http://schemas.openxmlformats.org/officeDocument/2006/relationships/image" Target="../media/image300.png"/><Relationship Id="rId2" Type="http://schemas.openxmlformats.org/officeDocument/2006/relationships/notesSlide" Target="../notesSlides/notesSlide78.xml"/><Relationship Id="rId1" Type="http://schemas.openxmlformats.org/officeDocument/2006/relationships/slideLayout" Target="../slideLayouts/slideLayout28.xml"/><Relationship Id="rId6" Type="http://schemas.openxmlformats.org/officeDocument/2006/relationships/image" Target="../media/image299.png"/><Relationship Id="rId5" Type="http://schemas.openxmlformats.org/officeDocument/2006/relationships/image" Target="../media/image298.png"/><Relationship Id="rId4" Type="http://schemas.openxmlformats.org/officeDocument/2006/relationships/image" Target="../media/image297.png"/></Relationships>
</file>

<file path=ppt/slides/_rels/slide79.xml.rels><?xml version="1.0" encoding="UTF-8" standalone="yes"?>
<Relationships xmlns="http://schemas.openxmlformats.org/package/2006/relationships"><Relationship Id="rId8" Type="http://schemas.openxmlformats.org/officeDocument/2006/relationships/image" Target="../media/image306.png"/><Relationship Id="rId3" Type="http://schemas.openxmlformats.org/officeDocument/2006/relationships/image" Target="../media/image301.png"/><Relationship Id="rId7" Type="http://schemas.openxmlformats.org/officeDocument/2006/relationships/image" Target="../media/image305.png"/><Relationship Id="rId2" Type="http://schemas.openxmlformats.org/officeDocument/2006/relationships/notesSlide" Target="../notesSlides/notesSlide79.xml"/><Relationship Id="rId1" Type="http://schemas.openxmlformats.org/officeDocument/2006/relationships/slideLayout" Target="../slideLayouts/slideLayout28.xml"/><Relationship Id="rId6" Type="http://schemas.openxmlformats.org/officeDocument/2006/relationships/image" Target="../media/image304.png"/><Relationship Id="rId5" Type="http://schemas.openxmlformats.org/officeDocument/2006/relationships/image" Target="../media/image303.png"/><Relationship Id="rId4" Type="http://schemas.openxmlformats.org/officeDocument/2006/relationships/image" Target="../media/image302.png"/><Relationship Id="rId9" Type="http://schemas.openxmlformats.org/officeDocument/2006/relationships/image" Target="../media/image307.png"/></Relationships>
</file>

<file path=ppt/slides/_rels/slide80.xml.rels><?xml version="1.0" encoding="UTF-8" standalone="yes"?>
<Relationships xmlns="http://schemas.openxmlformats.org/package/2006/relationships"><Relationship Id="rId8" Type="http://schemas.openxmlformats.org/officeDocument/2006/relationships/image" Target="../media/image313.png"/><Relationship Id="rId3" Type="http://schemas.openxmlformats.org/officeDocument/2006/relationships/image" Target="../media/image308.png"/><Relationship Id="rId7" Type="http://schemas.openxmlformats.org/officeDocument/2006/relationships/image" Target="../media/image312.png"/><Relationship Id="rId2" Type="http://schemas.openxmlformats.org/officeDocument/2006/relationships/notesSlide" Target="../notesSlides/notesSlide80.xml"/><Relationship Id="rId1" Type="http://schemas.openxmlformats.org/officeDocument/2006/relationships/slideLayout" Target="../slideLayouts/slideLayout28.xml"/><Relationship Id="rId6" Type="http://schemas.openxmlformats.org/officeDocument/2006/relationships/image" Target="../media/image311.png"/><Relationship Id="rId5" Type="http://schemas.openxmlformats.org/officeDocument/2006/relationships/image" Target="../media/image310.png"/><Relationship Id="rId4" Type="http://schemas.openxmlformats.org/officeDocument/2006/relationships/image" Target="../media/image309.png"/><Relationship Id="rId9" Type="http://schemas.openxmlformats.org/officeDocument/2006/relationships/image" Target="../media/image314.png"/></Relationships>
</file>

<file path=ppt/slides/_rels/slide81.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notesSlide" Target="../notesSlides/notesSlide81.xml"/><Relationship Id="rId1" Type="http://schemas.openxmlformats.org/officeDocument/2006/relationships/slideLayout" Target="../slideLayouts/slideLayout28.xml"/><Relationship Id="rId6" Type="http://schemas.openxmlformats.org/officeDocument/2006/relationships/image" Target="../media/image318.png"/><Relationship Id="rId5" Type="http://schemas.openxmlformats.org/officeDocument/2006/relationships/image" Target="../media/image317.png"/><Relationship Id="rId4" Type="http://schemas.openxmlformats.org/officeDocument/2006/relationships/image" Target="../media/image316.png"/></Relationships>
</file>

<file path=ppt/slides/_rels/slide82.xml.rels><?xml version="1.0" encoding="UTF-8" standalone="yes"?>
<Relationships xmlns="http://schemas.openxmlformats.org/package/2006/relationships"><Relationship Id="rId8" Type="http://schemas.openxmlformats.org/officeDocument/2006/relationships/image" Target="../media/image322.png"/><Relationship Id="rId3" Type="http://schemas.openxmlformats.org/officeDocument/2006/relationships/image" Target="../media/image319.png"/><Relationship Id="rId7" Type="http://schemas.openxmlformats.org/officeDocument/2006/relationships/image" Target="../media/image321.png"/><Relationship Id="rId2" Type="http://schemas.openxmlformats.org/officeDocument/2006/relationships/notesSlide" Target="../notesSlides/notesSlide82.xml"/><Relationship Id="rId1" Type="http://schemas.openxmlformats.org/officeDocument/2006/relationships/slideLayout" Target="../slideLayouts/slideLayout28.xml"/><Relationship Id="rId6" Type="http://schemas.openxmlformats.org/officeDocument/2006/relationships/image" Target="../media/image320.png"/><Relationship Id="rId5" Type="http://schemas.openxmlformats.org/officeDocument/2006/relationships/image" Target="../media/image72.png"/><Relationship Id="rId4" Type="http://schemas.openxmlformats.org/officeDocument/2006/relationships/image" Target="../media/image293.png"/><Relationship Id="rId9" Type="http://schemas.openxmlformats.org/officeDocument/2006/relationships/image" Target="../media/image323.png"/></Relationships>
</file>

<file path=ppt/slides/_rels/slide83.xml.rels><?xml version="1.0" encoding="UTF-8" standalone="yes"?>
<Relationships xmlns="http://schemas.openxmlformats.org/package/2006/relationships"><Relationship Id="rId8" Type="http://schemas.openxmlformats.org/officeDocument/2006/relationships/image" Target="../media/image328.png"/><Relationship Id="rId3" Type="http://schemas.openxmlformats.org/officeDocument/2006/relationships/image" Target="../media/image324.png"/><Relationship Id="rId7" Type="http://schemas.openxmlformats.org/officeDocument/2006/relationships/image" Target="../media/image327.png"/><Relationship Id="rId2" Type="http://schemas.openxmlformats.org/officeDocument/2006/relationships/notesSlide" Target="../notesSlides/notesSlide83.xml"/><Relationship Id="rId1" Type="http://schemas.openxmlformats.org/officeDocument/2006/relationships/slideLayout" Target="../slideLayouts/slideLayout28.xml"/><Relationship Id="rId6" Type="http://schemas.openxmlformats.org/officeDocument/2006/relationships/image" Target="../media/image75.png"/><Relationship Id="rId5" Type="http://schemas.openxmlformats.org/officeDocument/2006/relationships/image" Target="../media/image326.png"/><Relationship Id="rId4" Type="http://schemas.openxmlformats.org/officeDocument/2006/relationships/image" Target="../media/image325.png"/><Relationship Id="rId9" Type="http://schemas.openxmlformats.org/officeDocument/2006/relationships/image" Target="../media/image329.png"/></Relationships>
</file>

<file path=ppt/slides/_rels/slide84.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334.png"/><Relationship Id="rId2" Type="http://schemas.openxmlformats.org/officeDocument/2006/relationships/notesSlide" Target="../notesSlides/notesSlide84.xml"/><Relationship Id="rId1" Type="http://schemas.openxmlformats.org/officeDocument/2006/relationships/slideLayout" Target="../slideLayouts/slideLayout28.xml"/><Relationship Id="rId6" Type="http://schemas.openxmlformats.org/officeDocument/2006/relationships/image" Target="../media/image333.png"/><Relationship Id="rId5" Type="http://schemas.openxmlformats.org/officeDocument/2006/relationships/image" Target="../media/image332.png"/><Relationship Id="rId4" Type="http://schemas.openxmlformats.org/officeDocument/2006/relationships/image" Target="../media/image331.png"/></Relationships>
</file>

<file path=ppt/slides/_rels/slide85.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85.xml"/><Relationship Id="rId1" Type="http://schemas.openxmlformats.org/officeDocument/2006/relationships/slideLayout" Target="../slideLayouts/slideLayout28.xml"/><Relationship Id="rId5" Type="http://schemas.openxmlformats.org/officeDocument/2006/relationships/image" Target="../media/image336.png"/><Relationship Id="rId4" Type="http://schemas.openxmlformats.org/officeDocument/2006/relationships/image" Target="../media/image294.png"/></Relationships>
</file>

<file path=ppt/slides/_rels/slide86.xml.rels><?xml version="1.0" encoding="UTF-8" standalone="yes"?>
<Relationships xmlns="http://schemas.openxmlformats.org/package/2006/relationships"><Relationship Id="rId8" Type="http://schemas.openxmlformats.org/officeDocument/2006/relationships/image" Target="../media/image342.png"/><Relationship Id="rId3" Type="http://schemas.openxmlformats.org/officeDocument/2006/relationships/image" Target="../media/image337.png"/><Relationship Id="rId7" Type="http://schemas.openxmlformats.org/officeDocument/2006/relationships/image" Target="../media/image341.png"/><Relationship Id="rId2" Type="http://schemas.openxmlformats.org/officeDocument/2006/relationships/notesSlide" Target="../notesSlides/notesSlide86.xml"/><Relationship Id="rId1" Type="http://schemas.openxmlformats.org/officeDocument/2006/relationships/slideLayout" Target="../slideLayouts/slideLayout28.xml"/><Relationship Id="rId6" Type="http://schemas.openxmlformats.org/officeDocument/2006/relationships/image" Target="../media/image340.png"/><Relationship Id="rId5" Type="http://schemas.openxmlformats.org/officeDocument/2006/relationships/image" Target="../media/image339.png"/><Relationship Id="rId10" Type="http://schemas.openxmlformats.org/officeDocument/2006/relationships/image" Target="../media/image344.png"/><Relationship Id="rId4" Type="http://schemas.openxmlformats.org/officeDocument/2006/relationships/image" Target="../media/image338.png"/><Relationship Id="rId9" Type="http://schemas.openxmlformats.org/officeDocument/2006/relationships/image" Target="../media/image343.png"/></Relationships>
</file>

<file path=ppt/slides/_rels/slide87.xml.rels><?xml version="1.0" encoding="UTF-8" standalone="yes"?>
<Relationships xmlns="http://schemas.openxmlformats.org/package/2006/relationships"><Relationship Id="rId8" Type="http://schemas.openxmlformats.org/officeDocument/2006/relationships/image" Target="../media/image349.png"/><Relationship Id="rId3" Type="http://schemas.openxmlformats.org/officeDocument/2006/relationships/image" Target="../media/image337.png"/><Relationship Id="rId7" Type="http://schemas.openxmlformats.org/officeDocument/2006/relationships/image" Target="../media/image348.png"/><Relationship Id="rId2" Type="http://schemas.openxmlformats.org/officeDocument/2006/relationships/notesSlide" Target="../notesSlides/notesSlide87.xml"/><Relationship Id="rId1" Type="http://schemas.openxmlformats.org/officeDocument/2006/relationships/slideLayout" Target="../slideLayouts/slideLayout28.xml"/><Relationship Id="rId6" Type="http://schemas.openxmlformats.org/officeDocument/2006/relationships/image" Target="../media/image347.png"/><Relationship Id="rId5" Type="http://schemas.openxmlformats.org/officeDocument/2006/relationships/image" Target="../media/image346.png"/><Relationship Id="rId4" Type="http://schemas.openxmlformats.org/officeDocument/2006/relationships/image" Target="../media/image345.png"/><Relationship Id="rId9" Type="http://schemas.openxmlformats.org/officeDocument/2006/relationships/image" Target="../media/image350.png"/></Relationships>
</file>

<file path=ppt/slides/_rels/slide88.xml.rels><?xml version="1.0" encoding="UTF-8" standalone="yes"?>
<Relationships xmlns="http://schemas.openxmlformats.org/package/2006/relationships"><Relationship Id="rId8" Type="http://schemas.openxmlformats.org/officeDocument/2006/relationships/image" Target="../media/image356.png"/><Relationship Id="rId3" Type="http://schemas.openxmlformats.org/officeDocument/2006/relationships/image" Target="../media/image351.png"/><Relationship Id="rId7" Type="http://schemas.openxmlformats.org/officeDocument/2006/relationships/image" Target="../media/image355.png"/><Relationship Id="rId2" Type="http://schemas.openxmlformats.org/officeDocument/2006/relationships/notesSlide" Target="../notesSlides/notesSlide88.xml"/><Relationship Id="rId1" Type="http://schemas.openxmlformats.org/officeDocument/2006/relationships/slideLayout" Target="../slideLayouts/slideLayout28.xml"/><Relationship Id="rId6" Type="http://schemas.openxmlformats.org/officeDocument/2006/relationships/image" Target="../media/image354.png"/><Relationship Id="rId5" Type="http://schemas.openxmlformats.org/officeDocument/2006/relationships/image" Target="../media/image353.png"/><Relationship Id="rId4" Type="http://schemas.openxmlformats.org/officeDocument/2006/relationships/image" Target="../media/image352.png"/><Relationship Id="rId9" Type="http://schemas.openxmlformats.org/officeDocument/2006/relationships/image" Target="../media/image357.png"/></Relationships>
</file>

<file path=ppt/slides/_rels/slide89.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notesSlide" Target="../notesSlides/notesSlide89.xml"/><Relationship Id="rId1" Type="http://schemas.openxmlformats.org/officeDocument/2006/relationships/slideLayout" Target="../slideLayouts/slideLayout28.xml"/><Relationship Id="rId6" Type="http://schemas.openxmlformats.org/officeDocument/2006/relationships/image" Target="../media/image360.png"/><Relationship Id="rId5" Type="http://schemas.openxmlformats.org/officeDocument/2006/relationships/image" Target="../media/image359.png"/><Relationship Id="rId4" Type="http://schemas.openxmlformats.org/officeDocument/2006/relationships/image" Target="../media/image72.png"/></Relationships>
</file>

<file path=ppt/slides/_rels/slide90.xml.rels><?xml version="1.0" encoding="UTF-8" standalone="yes"?>
<Relationships xmlns="http://schemas.openxmlformats.org/package/2006/relationships"><Relationship Id="rId8" Type="http://schemas.openxmlformats.org/officeDocument/2006/relationships/image" Target="../media/image362.pn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90.xml"/><Relationship Id="rId1" Type="http://schemas.openxmlformats.org/officeDocument/2006/relationships/slideLayout" Target="../slideLayouts/slideLayout28.xml"/><Relationship Id="rId6" Type="http://schemas.openxmlformats.org/officeDocument/2006/relationships/image" Target="../media/image361.png"/><Relationship Id="rId5" Type="http://schemas.openxmlformats.org/officeDocument/2006/relationships/image" Target="../media/image83.png"/><Relationship Id="rId10" Type="http://schemas.openxmlformats.org/officeDocument/2006/relationships/image" Target="../media/image364.png"/><Relationship Id="rId4" Type="http://schemas.openxmlformats.org/officeDocument/2006/relationships/image" Target="../media/image23.png"/><Relationship Id="rId9" Type="http://schemas.openxmlformats.org/officeDocument/2006/relationships/image" Target="../media/image363.png"/></Relationships>
</file>

<file path=ppt/slides/_rels/slide91.xml.rels><?xml version="1.0" encoding="UTF-8" standalone="yes"?>
<Relationships xmlns="http://schemas.openxmlformats.org/package/2006/relationships"><Relationship Id="rId3" Type="http://schemas.openxmlformats.org/officeDocument/2006/relationships/hyperlink" Target="https://1mole.com/class-11-example-6-8-simulation/" TargetMode="External"/><Relationship Id="rId2" Type="http://schemas.openxmlformats.org/officeDocument/2006/relationships/notesSlide" Target="../notesSlides/notesSlide91.xml"/><Relationship Id="rId1" Type="http://schemas.openxmlformats.org/officeDocument/2006/relationships/slideLayout" Target="../slideLayouts/slideLayout28.xml"/><Relationship Id="rId4" Type="http://schemas.openxmlformats.org/officeDocument/2006/relationships/image" Target="../media/image365.png"/></Relationships>
</file>

<file path=ppt/slides/_rels/slide92.xml.rels><?xml version="1.0" encoding="UTF-8" standalone="yes"?>
<Relationships xmlns="http://schemas.openxmlformats.org/package/2006/relationships"><Relationship Id="rId8" Type="http://schemas.openxmlformats.org/officeDocument/2006/relationships/image" Target="../media/image367.png"/><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notesSlide" Target="../notesSlides/notesSlide92.xml"/><Relationship Id="rId1" Type="http://schemas.openxmlformats.org/officeDocument/2006/relationships/slideLayout" Target="../slideLayouts/slideLayout28.xml"/><Relationship Id="rId6" Type="http://schemas.openxmlformats.org/officeDocument/2006/relationships/image" Target="../media/image366.png"/><Relationship Id="rId11" Type="http://schemas.openxmlformats.org/officeDocument/2006/relationships/image" Target="../media/image370.png"/><Relationship Id="rId5" Type="http://schemas.openxmlformats.org/officeDocument/2006/relationships/image" Target="../media/image83.png"/><Relationship Id="rId10" Type="http://schemas.openxmlformats.org/officeDocument/2006/relationships/image" Target="../media/image369.png"/><Relationship Id="rId4" Type="http://schemas.openxmlformats.org/officeDocument/2006/relationships/image" Target="../media/image23.png"/><Relationship Id="rId9" Type="http://schemas.openxmlformats.org/officeDocument/2006/relationships/image" Target="../media/image368.png"/></Relationships>
</file>

<file path=ppt/slides/_rels/slide93.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notesSlide" Target="../notesSlides/notesSlide93.xml"/><Relationship Id="rId1" Type="http://schemas.openxmlformats.org/officeDocument/2006/relationships/slideLayout" Target="../slideLayouts/slideLayout28.xml"/></Relationships>
</file>

<file path=ppt/slides/_rels/slide94.xml.rels><?xml version="1.0" encoding="UTF-8" standalone="yes"?>
<Relationships xmlns="http://schemas.openxmlformats.org/package/2006/relationships"><Relationship Id="rId3" Type="http://schemas.openxmlformats.org/officeDocument/2006/relationships/image" Target="../media/image371.png"/><Relationship Id="rId7" Type="http://schemas.openxmlformats.org/officeDocument/2006/relationships/image" Target="../media/image375.png"/><Relationship Id="rId2" Type="http://schemas.openxmlformats.org/officeDocument/2006/relationships/notesSlide" Target="../notesSlides/notesSlide94.xml"/><Relationship Id="rId1" Type="http://schemas.openxmlformats.org/officeDocument/2006/relationships/slideLayout" Target="../slideLayouts/slideLayout28.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95.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notesSlide" Target="../notesSlides/notesSlide95.xml"/><Relationship Id="rId1" Type="http://schemas.openxmlformats.org/officeDocument/2006/relationships/slideLayout" Target="../slideLayouts/slideLayout28.xml"/><Relationship Id="rId6" Type="http://schemas.openxmlformats.org/officeDocument/2006/relationships/image" Target="../media/image379.png"/><Relationship Id="rId5" Type="http://schemas.openxmlformats.org/officeDocument/2006/relationships/image" Target="../media/image378.png"/><Relationship Id="rId4" Type="http://schemas.openxmlformats.org/officeDocument/2006/relationships/image" Target="../media/image377.png"/></Relationships>
</file>

<file path=ppt/slides/_rels/slide9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96.xml"/><Relationship Id="rId1" Type="http://schemas.openxmlformats.org/officeDocument/2006/relationships/slideLayout" Target="../slideLayouts/slideLayout28.xml"/><Relationship Id="rId6" Type="http://schemas.openxmlformats.org/officeDocument/2006/relationships/image" Target="../media/image383.png"/><Relationship Id="rId5" Type="http://schemas.openxmlformats.org/officeDocument/2006/relationships/image" Target="../media/image382.png"/><Relationship Id="rId4" Type="http://schemas.openxmlformats.org/officeDocument/2006/relationships/image" Target="../media/image381.png"/></Relationships>
</file>

<file path=ppt/slides/_rels/slide97.xml.rels><?xml version="1.0" encoding="UTF-8" standalone="yes"?>
<Relationships xmlns="http://schemas.openxmlformats.org/package/2006/relationships"><Relationship Id="rId3" Type="http://schemas.openxmlformats.org/officeDocument/2006/relationships/image" Target="../media/image371.png"/><Relationship Id="rId7" Type="http://schemas.openxmlformats.org/officeDocument/2006/relationships/image" Target="../media/image387.png"/><Relationship Id="rId2" Type="http://schemas.openxmlformats.org/officeDocument/2006/relationships/notesSlide" Target="../notesSlides/notesSlide97.xml"/><Relationship Id="rId1" Type="http://schemas.openxmlformats.org/officeDocument/2006/relationships/slideLayout" Target="../slideLayouts/slideLayout28.xml"/><Relationship Id="rId6" Type="http://schemas.openxmlformats.org/officeDocument/2006/relationships/image" Target="../media/image386.png"/><Relationship Id="rId5" Type="http://schemas.openxmlformats.org/officeDocument/2006/relationships/image" Target="../media/image385.png"/><Relationship Id="rId4" Type="http://schemas.openxmlformats.org/officeDocument/2006/relationships/image" Target="../media/image384.png"/></Relationships>
</file>

<file path=ppt/slides/_rels/slide98.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notesSlide" Target="../notesSlides/notesSlide98.xml"/><Relationship Id="rId1" Type="http://schemas.openxmlformats.org/officeDocument/2006/relationships/slideLayout" Target="../slideLayouts/slideLayout28.xml"/><Relationship Id="rId6" Type="http://schemas.openxmlformats.org/officeDocument/2006/relationships/image" Target="../media/image389.jpg"/><Relationship Id="rId5" Type="http://schemas.openxmlformats.org/officeDocument/2006/relationships/image" Target="../media/image375.png"/><Relationship Id="rId4" Type="http://schemas.openxmlformats.org/officeDocument/2006/relationships/image" Target="../media/image388.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8.xml"/></Relationships>
</file>

<file path=ppt/slides/_rels/slide100.xml.rels><?xml version="1.0" encoding="UTF-8" standalone="yes"?>
<Relationships xmlns="http://schemas.openxmlformats.org/package/2006/relationships"><Relationship Id="rId8" Type="http://schemas.openxmlformats.org/officeDocument/2006/relationships/image" Target="../media/image391.pn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100.xml"/><Relationship Id="rId1" Type="http://schemas.openxmlformats.org/officeDocument/2006/relationships/slideLayout" Target="../slideLayouts/slideLayout28.xml"/><Relationship Id="rId6" Type="http://schemas.openxmlformats.org/officeDocument/2006/relationships/image" Target="../media/image390.png"/><Relationship Id="rId11" Type="http://schemas.openxmlformats.org/officeDocument/2006/relationships/image" Target="../media/image394.png"/><Relationship Id="rId5" Type="http://schemas.openxmlformats.org/officeDocument/2006/relationships/image" Target="../media/image83.png"/><Relationship Id="rId10" Type="http://schemas.openxmlformats.org/officeDocument/2006/relationships/image" Target="../media/image393.png"/><Relationship Id="rId4" Type="http://schemas.openxmlformats.org/officeDocument/2006/relationships/image" Target="../media/image23.png"/><Relationship Id="rId9" Type="http://schemas.openxmlformats.org/officeDocument/2006/relationships/image" Target="../media/image392.png"/></Relationships>
</file>

<file path=ppt/slides/_rels/slide101.xml.rels><?xml version="1.0" encoding="UTF-8" standalone="yes"?>
<Relationships xmlns="http://schemas.openxmlformats.org/package/2006/relationships"><Relationship Id="rId8" Type="http://schemas.openxmlformats.org/officeDocument/2006/relationships/image" Target="../media/image396.png"/><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notesSlide" Target="../notesSlides/notesSlide101.xml"/><Relationship Id="rId1" Type="http://schemas.openxmlformats.org/officeDocument/2006/relationships/slideLayout" Target="../slideLayouts/slideLayout28.xml"/><Relationship Id="rId6" Type="http://schemas.openxmlformats.org/officeDocument/2006/relationships/image" Target="../media/image395.png"/><Relationship Id="rId11" Type="http://schemas.openxmlformats.org/officeDocument/2006/relationships/image" Target="../media/image399.png"/><Relationship Id="rId5" Type="http://schemas.openxmlformats.org/officeDocument/2006/relationships/image" Target="../media/image83.png"/><Relationship Id="rId10" Type="http://schemas.openxmlformats.org/officeDocument/2006/relationships/image" Target="../media/image398.png"/><Relationship Id="rId4" Type="http://schemas.openxmlformats.org/officeDocument/2006/relationships/image" Target="../media/image23.png"/><Relationship Id="rId9" Type="http://schemas.openxmlformats.org/officeDocument/2006/relationships/image" Target="../media/image397.png"/></Relationships>
</file>

<file path=ppt/slides/_rels/slide10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2.xml"/><Relationship Id="rId1" Type="http://schemas.openxmlformats.org/officeDocument/2006/relationships/slideLayout" Target="../slideLayouts/slideLayout28.xml"/></Relationships>
</file>

<file path=ppt/slides/_rels/slide103.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03.xml"/><Relationship Id="rId1" Type="http://schemas.openxmlformats.org/officeDocument/2006/relationships/slideLayout" Target="../slideLayouts/slideLayout28.xml"/></Relationships>
</file>

<file path=ppt/slides/_rels/slide104.xml.rels><?xml version="1.0" encoding="UTF-8" standalone="yes"?>
<Relationships xmlns="http://schemas.openxmlformats.org/package/2006/relationships"><Relationship Id="rId8" Type="http://schemas.openxmlformats.org/officeDocument/2006/relationships/hyperlink" Target="http://www.youtube.com/watch?v=lnHaNssJXOU" TargetMode="External"/><Relationship Id="rId3" Type="http://schemas.openxmlformats.org/officeDocument/2006/relationships/image" Target="../media/image400.png"/><Relationship Id="rId7" Type="http://schemas.openxmlformats.org/officeDocument/2006/relationships/image" Target="../media/image404.png"/><Relationship Id="rId2" Type="http://schemas.openxmlformats.org/officeDocument/2006/relationships/notesSlide" Target="../notesSlides/notesSlide104.xml"/><Relationship Id="rId1" Type="http://schemas.openxmlformats.org/officeDocument/2006/relationships/slideLayout" Target="../slideLayouts/slideLayout28.xml"/><Relationship Id="rId6" Type="http://schemas.openxmlformats.org/officeDocument/2006/relationships/image" Target="../media/image403.png"/><Relationship Id="rId5" Type="http://schemas.openxmlformats.org/officeDocument/2006/relationships/image" Target="../media/image402.png"/><Relationship Id="rId4" Type="http://schemas.openxmlformats.org/officeDocument/2006/relationships/image" Target="../media/image401.png"/><Relationship Id="rId9" Type="http://schemas.openxmlformats.org/officeDocument/2006/relationships/image" Target="../media/image405.jpg"/></Relationships>
</file>

<file path=ppt/slides/_rels/slide105.xml.rels><?xml version="1.0" encoding="UTF-8" standalone="yes"?>
<Relationships xmlns="http://schemas.openxmlformats.org/package/2006/relationships"><Relationship Id="rId8" Type="http://schemas.openxmlformats.org/officeDocument/2006/relationships/image" Target="../media/image409.png"/><Relationship Id="rId3" Type="http://schemas.openxmlformats.org/officeDocument/2006/relationships/image" Target="../media/image400.png"/><Relationship Id="rId7" Type="http://schemas.openxmlformats.org/officeDocument/2006/relationships/image" Target="../media/image408.png"/><Relationship Id="rId2" Type="http://schemas.openxmlformats.org/officeDocument/2006/relationships/notesSlide" Target="../notesSlides/notesSlide105.xml"/><Relationship Id="rId1" Type="http://schemas.openxmlformats.org/officeDocument/2006/relationships/slideLayout" Target="../slideLayouts/slideLayout28.xml"/><Relationship Id="rId6" Type="http://schemas.openxmlformats.org/officeDocument/2006/relationships/image" Target="../media/image410.png"/><Relationship Id="rId5" Type="http://schemas.openxmlformats.org/officeDocument/2006/relationships/image" Target="../media/image407.png"/><Relationship Id="rId4" Type="http://schemas.openxmlformats.org/officeDocument/2006/relationships/image" Target="../media/image406.png"/></Relationships>
</file>

<file path=ppt/slides/_rels/slide106.xml.rels><?xml version="1.0" encoding="UTF-8" standalone="yes"?>
<Relationships xmlns="http://schemas.openxmlformats.org/package/2006/relationships"><Relationship Id="rId8" Type="http://schemas.openxmlformats.org/officeDocument/2006/relationships/image" Target="../media/image415.png"/><Relationship Id="rId3" Type="http://schemas.openxmlformats.org/officeDocument/2006/relationships/image" Target="../media/image400.png"/><Relationship Id="rId7" Type="http://schemas.openxmlformats.org/officeDocument/2006/relationships/image" Target="../media/image414.png"/><Relationship Id="rId2" Type="http://schemas.openxmlformats.org/officeDocument/2006/relationships/notesSlide" Target="../notesSlides/notesSlide106.xml"/><Relationship Id="rId1" Type="http://schemas.openxmlformats.org/officeDocument/2006/relationships/slideLayout" Target="../slideLayouts/slideLayout28.xml"/><Relationship Id="rId6" Type="http://schemas.openxmlformats.org/officeDocument/2006/relationships/image" Target="../media/image413.png"/><Relationship Id="rId11" Type="http://schemas.openxmlformats.org/officeDocument/2006/relationships/image" Target="../media/image418.png"/><Relationship Id="rId5" Type="http://schemas.openxmlformats.org/officeDocument/2006/relationships/image" Target="../media/image412.png"/><Relationship Id="rId10" Type="http://schemas.openxmlformats.org/officeDocument/2006/relationships/image" Target="../media/image417.png"/><Relationship Id="rId4" Type="http://schemas.openxmlformats.org/officeDocument/2006/relationships/image" Target="../media/image411.png"/><Relationship Id="rId9" Type="http://schemas.openxmlformats.org/officeDocument/2006/relationships/image" Target="../media/image416.png"/></Relationships>
</file>

<file path=ppt/slides/_rels/slide107.xml.rels><?xml version="1.0" encoding="UTF-8" standalone="yes"?>
<Relationships xmlns="http://schemas.openxmlformats.org/package/2006/relationships"><Relationship Id="rId3" Type="http://schemas.openxmlformats.org/officeDocument/2006/relationships/image" Target="../media/image400.png"/><Relationship Id="rId7" Type="http://schemas.openxmlformats.org/officeDocument/2006/relationships/image" Target="../media/image422.png"/><Relationship Id="rId2" Type="http://schemas.openxmlformats.org/officeDocument/2006/relationships/notesSlide" Target="../notesSlides/notesSlide107.xml"/><Relationship Id="rId1" Type="http://schemas.openxmlformats.org/officeDocument/2006/relationships/slideLayout" Target="../slideLayouts/slideLayout28.xml"/><Relationship Id="rId6" Type="http://schemas.openxmlformats.org/officeDocument/2006/relationships/image" Target="../media/image421.png"/><Relationship Id="rId5" Type="http://schemas.openxmlformats.org/officeDocument/2006/relationships/image" Target="../media/image420.png"/><Relationship Id="rId4" Type="http://schemas.openxmlformats.org/officeDocument/2006/relationships/image" Target="../media/image419.png"/></Relationships>
</file>

<file path=ppt/slides/_rels/slide108.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08.xml"/><Relationship Id="rId1" Type="http://schemas.openxmlformats.org/officeDocument/2006/relationships/slideLayout" Target="../slideLayouts/slideLayout28.xml"/><Relationship Id="rId6" Type="http://schemas.openxmlformats.org/officeDocument/2006/relationships/image" Target="../media/image425.png"/><Relationship Id="rId5" Type="http://schemas.openxmlformats.org/officeDocument/2006/relationships/image" Target="../media/image424.png"/><Relationship Id="rId4" Type="http://schemas.openxmlformats.org/officeDocument/2006/relationships/image" Target="../media/image423.png"/></Relationships>
</file>

<file path=ppt/slides/_rels/slide109.xml.rels><?xml version="1.0" encoding="UTF-8" standalone="yes"?>
<Relationships xmlns="http://schemas.openxmlformats.org/package/2006/relationships"><Relationship Id="rId8" Type="http://schemas.openxmlformats.org/officeDocument/2006/relationships/image" Target="../media/image429.png"/><Relationship Id="rId3" Type="http://schemas.openxmlformats.org/officeDocument/2006/relationships/image" Target="../media/image400.png"/><Relationship Id="rId7" Type="http://schemas.openxmlformats.org/officeDocument/2006/relationships/image" Target="../media/image428.png"/><Relationship Id="rId2" Type="http://schemas.openxmlformats.org/officeDocument/2006/relationships/notesSlide" Target="../notesSlides/notesSlide109.xml"/><Relationship Id="rId1" Type="http://schemas.openxmlformats.org/officeDocument/2006/relationships/slideLayout" Target="../slideLayouts/slideLayout28.xml"/><Relationship Id="rId6" Type="http://schemas.openxmlformats.org/officeDocument/2006/relationships/image" Target="../media/image408.png"/><Relationship Id="rId5" Type="http://schemas.openxmlformats.org/officeDocument/2006/relationships/image" Target="../media/image427.png"/><Relationship Id="rId4" Type="http://schemas.openxmlformats.org/officeDocument/2006/relationships/image" Target="../media/image426.png"/></Relationships>
</file>

<file path=ppt/slides/_rels/slide110.xml.rels><?xml version="1.0" encoding="UTF-8" standalone="yes"?>
<Relationships xmlns="http://schemas.openxmlformats.org/package/2006/relationships"><Relationship Id="rId8" Type="http://schemas.openxmlformats.org/officeDocument/2006/relationships/image" Target="../media/image434.png"/><Relationship Id="rId3" Type="http://schemas.openxmlformats.org/officeDocument/2006/relationships/image" Target="../media/image400.png"/><Relationship Id="rId7" Type="http://schemas.openxmlformats.org/officeDocument/2006/relationships/image" Target="../media/image433.png"/><Relationship Id="rId2" Type="http://schemas.openxmlformats.org/officeDocument/2006/relationships/notesSlide" Target="../notesSlides/notesSlide110.xml"/><Relationship Id="rId1" Type="http://schemas.openxmlformats.org/officeDocument/2006/relationships/slideLayout" Target="../slideLayouts/slideLayout28.xml"/><Relationship Id="rId6" Type="http://schemas.openxmlformats.org/officeDocument/2006/relationships/image" Target="../media/image432.png"/><Relationship Id="rId5" Type="http://schemas.openxmlformats.org/officeDocument/2006/relationships/image" Target="../media/image431.png"/><Relationship Id="rId4" Type="http://schemas.openxmlformats.org/officeDocument/2006/relationships/image" Target="../media/image430.png"/><Relationship Id="rId9" Type="http://schemas.openxmlformats.org/officeDocument/2006/relationships/image" Target="../media/image435.png"/></Relationships>
</file>

<file path=ppt/slides/_rels/slide111.xml.rels><?xml version="1.0" encoding="UTF-8" standalone="yes"?>
<Relationships xmlns="http://schemas.openxmlformats.org/package/2006/relationships"><Relationship Id="rId8" Type="http://schemas.openxmlformats.org/officeDocument/2006/relationships/image" Target="../media/image438.png"/><Relationship Id="rId3" Type="http://schemas.openxmlformats.org/officeDocument/2006/relationships/image" Target="../media/image400.png"/><Relationship Id="rId7" Type="http://schemas.openxmlformats.org/officeDocument/2006/relationships/image" Target="../media/image437.png"/><Relationship Id="rId2" Type="http://schemas.openxmlformats.org/officeDocument/2006/relationships/notesSlide" Target="../notesSlides/notesSlide111.xml"/><Relationship Id="rId1" Type="http://schemas.openxmlformats.org/officeDocument/2006/relationships/slideLayout" Target="../slideLayouts/slideLayout28.xml"/><Relationship Id="rId6" Type="http://schemas.openxmlformats.org/officeDocument/2006/relationships/image" Target="../media/image427.png"/><Relationship Id="rId5" Type="http://schemas.openxmlformats.org/officeDocument/2006/relationships/image" Target="../media/image432.png"/><Relationship Id="rId4" Type="http://schemas.openxmlformats.org/officeDocument/2006/relationships/image" Target="../media/image436.png"/><Relationship Id="rId9" Type="http://schemas.openxmlformats.org/officeDocument/2006/relationships/image" Target="../media/image439.png"/></Relationships>
</file>

<file path=ppt/slides/_rels/slide112.xml.rels><?xml version="1.0" encoding="UTF-8" standalone="yes"?>
<Relationships xmlns="http://schemas.openxmlformats.org/package/2006/relationships"><Relationship Id="rId3" Type="http://schemas.openxmlformats.org/officeDocument/2006/relationships/image" Target="../media/image400.png"/><Relationship Id="rId7" Type="http://schemas.openxmlformats.org/officeDocument/2006/relationships/image" Target="../media/image443.png"/><Relationship Id="rId2" Type="http://schemas.openxmlformats.org/officeDocument/2006/relationships/notesSlide" Target="../notesSlides/notesSlide112.xml"/><Relationship Id="rId1" Type="http://schemas.openxmlformats.org/officeDocument/2006/relationships/slideLayout" Target="../slideLayouts/slideLayout28.xml"/><Relationship Id="rId6" Type="http://schemas.openxmlformats.org/officeDocument/2006/relationships/image" Target="../media/image442.png"/><Relationship Id="rId5" Type="http://schemas.openxmlformats.org/officeDocument/2006/relationships/image" Target="../media/image441.png"/><Relationship Id="rId4" Type="http://schemas.openxmlformats.org/officeDocument/2006/relationships/image" Target="../media/image440.png"/></Relationships>
</file>

<file path=ppt/slides/_rels/slide113.xml.rels><?xml version="1.0" encoding="UTF-8" standalone="yes"?>
<Relationships xmlns="http://schemas.openxmlformats.org/package/2006/relationships"><Relationship Id="rId8" Type="http://schemas.openxmlformats.org/officeDocument/2006/relationships/image" Target="../media/image448.png"/><Relationship Id="rId3" Type="http://schemas.openxmlformats.org/officeDocument/2006/relationships/image" Target="../media/image400.png"/><Relationship Id="rId7" Type="http://schemas.openxmlformats.org/officeDocument/2006/relationships/image" Target="../media/image447.png"/><Relationship Id="rId2" Type="http://schemas.openxmlformats.org/officeDocument/2006/relationships/notesSlide" Target="../notesSlides/notesSlide113.xml"/><Relationship Id="rId1" Type="http://schemas.openxmlformats.org/officeDocument/2006/relationships/slideLayout" Target="../slideLayouts/slideLayout28.xml"/><Relationship Id="rId6" Type="http://schemas.openxmlformats.org/officeDocument/2006/relationships/image" Target="../media/image446.png"/><Relationship Id="rId5" Type="http://schemas.openxmlformats.org/officeDocument/2006/relationships/image" Target="../media/image445.png"/><Relationship Id="rId4" Type="http://schemas.openxmlformats.org/officeDocument/2006/relationships/image" Target="../media/image444.png"/></Relationships>
</file>

<file path=ppt/slides/_rels/slide114.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notesSlide" Target="../notesSlides/notesSlide114.xml"/><Relationship Id="rId1" Type="http://schemas.openxmlformats.org/officeDocument/2006/relationships/slideLayout" Target="../slideLayouts/slideLayout28.xml"/><Relationship Id="rId5" Type="http://schemas.openxmlformats.org/officeDocument/2006/relationships/image" Target="../media/image451.png"/><Relationship Id="rId4" Type="http://schemas.openxmlformats.org/officeDocument/2006/relationships/image" Target="../media/image450.png"/></Relationships>
</file>

<file path=ppt/slides/_rels/slide115.xml.rels><?xml version="1.0" encoding="UTF-8" standalone="yes"?>
<Relationships xmlns="http://schemas.openxmlformats.org/package/2006/relationships"><Relationship Id="rId8" Type="http://schemas.openxmlformats.org/officeDocument/2006/relationships/image" Target="../media/image453.pn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115.xml"/><Relationship Id="rId1" Type="http://schemas.openxmlformats.org/officeDocument/2006/relationships/slideLayout" Target="../slideLayouts/slideLayout28.xml"/><Relationship Id="rId6" Type="http://schemas.openxmlformats.org/officeDocument/2006/relationships/image" Target="../media/image452.png"/><Relationship Id="rId5" Type="http://schemas.openxmlformats.org/officeDocument/2006/relationships/image" Target="../media/image83.png"/><Relationship Id="rId4" Type="http://schemas.openxmlformats.org/officeDocument/2006/relationships/image" Target="../media/image23.png"/><Relationship Id="rId9" Type="http://schemas.openxmlformats.org/officeDocument/2006/relationships/image" Target="../media/image454.png"/></Relationships>
</file>

<file path=ppt/slides/_rels/slide116.xml.rels><?xml version="1.0" encoding="UTF-8" standalone="yes"?>
<Relationships xmlns="http://schemas.openxmlformats.org/package/2006/relationships"><Relationship Id="rId3" Type="http://schemas.openxmlformats.org/officeDocument/2006/relationships/hyperlink" Target="https://1mole.com/class-11-example-6-12-simulation/" TargetMode="External"/><Relationship Id="rId2" Type="http://schemas.openxmlformats.org/officeDocument/2006/relationships/notesSlide" Target="../notesSlides/notesSlide116.xml"/><Relationship Id="rId1" Type="http://schemas.openxmlformats.org/officeDocument/2006/relationships/slideLayout" Target="../slideLayouts/slideLayout28.xml"/><Relationship Id="rId4" Type="http://schemas.openxmlformats.org/officeDocument/2006/relationships/image" Target="../media/image455.png"/></Relationships>
</file>

<file path=ppt/slides/_rels/slide117.xml.rels><?xml version="1.0" encoding="UTF-8" standalone="yes"?>
<Relationships xmlns="http://schemas.openxmlformats.org/package/2006/relationships"><Relationship Id="rId8" Type="http://schemas.openxmlformats.org/officeDocument/2006/relationships/image" Target="../media/image459.jpg"/><Relationship Id="rId3" Type="http://schemas.openxmlformats.org/officeDocument/2006/relationships/image" Target="../media/image10.png"/><Relationship Id="rId7" Type="http://schemas.openxmlformats.org/officeDocument/2006/relationships/hyperlink" Target="http://www.youtube.com/watch?v=4v2RHtBTbj8" TargetMode="External"/><Relationship Id="rId2" Type="http://schemas.openxmlformats.org/officeDocument/2006/relationships/notesSlide" Target="../notesSlides/notesSlide117.xml"/><Relationship Id="rId1" Type="http://schemas.openxmlformats.org/officeDocument/2006/relationships/slideLayout" Target="../slideLayouts/slideLayout28.xml"/><Relationship Id="rId6" Type="http://schemas.openxmlformats.org/officeDocument/2006/relationships/image" Target="../media/image458.png"/><Relationship Id="rId5" Type="http://schemas.openxmlformats.org/officeDocument/2006/relationships/image" Target="../media/image457.png"/><Relationship Id="rId4" Type="http://schemas.openxmlformats.org/officeDocument/2006/relationships/image" Target="../media/image456.png"/></Relationships>
</file>

<file path=ppt/slides/_rels/slide118.xml.rels><?xml version="1.0" encoding="UTF-8" standalone="yes"?>
<Relationships xmlns="http://schemas.openxmlformats.org/package/2006/relationships"><Relationship Id="rId8" Type="http://schemas.openxmlformats.org/officeDocument/2006/relationships/image" Target="../media/image462.png"/><Relationship Id="rId3" Type="http://schemas.openxmlformats.org/officeDocument/2006/relationships/image" Target="../media/image10.png"/><Relationship Id="rId7" Type="http://schemas.openxmlformats.org/officeDocument/2006/relationships/image" Target="../media/image461.png"/><Relationship Id="rId2" Type="http://schemas.openxmlformats.org/officeDocument/2006/relationships/notesSlide" Target="../notesSlides/notesSlide118.xml"/><Relationship Id="rId1" Type="http://schemas.openxmlformats.org/officeDocument/2006/relationships/slideLayout" Target="../slideLayouts/slideLayout28.xml"/><Relationship Id="rId6" Type="http://schemas.openxmlformats.org/officeDocument/2006/relationships/image" Target="../media/image460.png"/><Relationship Id="rId5" Type="http://schemas.openxmlformats.org/officeDocument/2006/relationships/image" Target="../media/image23.png"/><Relationship Id="rId10" Type="http://schemas.openxmlformats.org/officeDocument/2006/relationships/image" Target="../media/image464.png"/><Relationship Id="rId4" Type="http://schemas.openxmlformats.org/officeDocument/2006/relationships/image" Target="../media/image83.png"/><Relationship Id="rId9" Type="http://schemas.openxmlformats.org/officeDocument/2006/relationships/image" Target="../media/image463.png"/></Relationships>
</file>

<file path=ppt/slides/_rels/slide1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60" name="Google Shape;160;p25"/>
          <p:cNvSpPr/>
          <p:nvPr/>
        </p:nvSpPr>
        <p:spPr>
          <a:xfrm>
            <a:off x="1049262" y="1712988"/>
            <a:ext cx="5524500" cy="362100"/>
          </a:xfrm>
          <a:prstGeom prst="roundRect">
            <a:avLst>
              <a:gd name="adj" fmla="val 50000"/>
            </a:avLst>
          </a:prstGeom>
          <a:solidFill>
            <a:srgbClr val="E0F2FE"/>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1" name="Google Shape;161;p25"/>
          <p:cNvSpPr/>
          <p:nvPr/>
        </p:nvSpPr>
        <p:spPr>
          <a:xfrm>
            <a:off x="952500" y="4048125"/>
            <a:ext cx="1143000" cy="573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2" name="Google Shape;162;p25"/>
          <p:cNvSpPr txBox="1"/>
          <p:nvPr/>
        </p:nvSpPr>
        <p:spPr>
          <a:xfrm>
            <a:off x="952500" y="2381250"/>
            <a:ext cx="9525000" cy="854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5550" b="0" dirty="0">
                <a:solidFill>
                  <a:srgbClr val="0F172A"/>
                </a:solidFill>
                <a:latin typeface="Poppins ExtraBold"/>
                <a:ea typeface="Poppins ExtraBold"/>
                <a:cs typeface="Poppins ExtraBold"/>
                <a:sym typeface="Poppins ExtraBold"/>
              </a:rPr>
              <a:t>Work, Energy, and Power</a:t>
            </a:r>
            <a:endParaRPr sz="5550" b="0" dirty="0">
              <a:solidFill>
                <a:srgbClr val="0F172A"/>
              </a:solidFill>
              <a:latin typeface="Poppins ExtraBold"/>
              <a:ea typeface="Poppins ExtraBold"/>
              <a:cs typeface="Poppins ExtraBold"/>
              <a:sym typeface="Poppins ExtraBold"/>
            </a:endParaRPr>
          </a:p>
        </p:txBody>
      </p:sp>
      <p:sp>
        <p:nvSpPr>
          <p:cNvPr id="163" name="Google Shape;163;p25"/>
          <p:cNvSpPr txBox="1"/>
          <p:nvPr/>
        </p:nvSpPr>
        <p:spPr>
          <a:xfrm>
            <a:off x="952500" y="4333875"/>
            <a:ext cx="8572500" cy="3078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2000" b="0">
                <a:solidFill>
                  <a:srgbClr val="475569"/>
                </a:solidFill>
                <a:latin typeface="Inter Medium"/>
                <a:ea typeface="Inter Medium"/>
                <a:cs typeface="Inter Medium"/>
                <a:sym typeface="Inter Medium"/>
              </a:rPr>
              <a:t>Based directly on the NCERT Class 11 Physics Textbook</a:t>
            </a:r>
            <a:endParaRPr sz="2000" b="0">
              <a:solidFill>
                <a:srgbClr val="475569"/>
              </a:solidFill>
              <a:latin typeface="Inter Medium"/>
              <a:ea typeface="Inter Medium"/>
              <a:cs typeface="Inter Medium"/>
              <a:sym typeface="Inter Medium"/>
            </a:endParaRPr>
          </a:p>
        </p:txBody>
      </p:sp>
      <p:sp>
        <p:nvSpPr>
          <p:cNvPr id="164" name="Google Shape;164;p25"/>
          <p:cNvSpPr txBox="1"/>
          <p:nvPr/>
        </p:nvSpPr>
        <p:spPr>
          <a:xfrm>
            <a:off x="1047750" y="1809750"/>
            <a:ext cx="5334000" cy="161700"/>
          </a:xfrm>
          <a:prstGeom prst="rect">
            <a:avLst/>
          </a:prstGeom>
          <a:solidFill>
            <a:srgbClr val="000000">
              <a:alpha val="0"/>
            </a:srgbClr>
          </a:solidFill>
          <a:ln>
            <a:noFill/>
          </a:ln>
        </p:spPr>
        <p:txBody>
          <a:bodyPr spcFirstLastPara="1" wrap="square" lIns="0" tIns="0" rIns="0" bIns="0" anchor="ctr" anchorCtr="0">
            <a:spAutoFit/>
          </a:bodyPr>
          <a:lstStyle/>
          <a:p>
            <a:pPr marL="0" lvl="0" indent="0" algn="ctr" rtl="0">
              <a:spcBef>
                <a:spcPts val="0"/>
              </a:spcBef>
              <a:spcAft>
                <a:spcPts val="0"/>
              </a:spcAft>
              <a:buNone/>
            </a:pPr>
            <a:r>
              <a:rPr lang="en-US" sz="1050" b="1">
                <a:solidFill>
                  <a:srgbClr val="0369A1"/>
                </a:solidFill>
                <a:latin typeface="Inter"/>
                <a:ea typeface="Inter"/>
                <a:cs typeface="Inter"/>
                <a:sym typeface="Inter"/>
              </a:rPr>
              <a:t>INCLUDES WORKED EXAMPLES, DERIVATIONS, EXERCISES, AND DIAGRAMS</a:t>
            </a:r>
            <a:endParaRPr sz="1050" b="1">
              <a:solidFill>
                <a:srgbClr val="0369A1"/>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2" name="Online Media 1" title="Work, Energy and Power – 3D Animated || Class 11 Full Chapter || Chapter 5 Physics">
            <a:hlinkClick r:id="rId4"/>
            <a:extLst>
              <a:ext uri="{FF2B5EF4-FFF2-40B4-BE49-F238E27FC236}">
                <a16:creationId xmlns:a16="http://schemas.microsoft.com/office/drawing/2014/main" id="{AEBD8280-91EC-D0DC-FD8D-D99C08B26487}"/>
              </a:ext>
            </a:extLst>
          </p:cNvPr>
          <p:cNvPicPr>
            <a:picLocks noRot="1" noChangeAspect="1"/>
          </p:cNvPicPr>
          <p:nvPr>
            <a:videoFile r:link="rId1"/>
          </p:nvPr>
        </p:nvPicPr>
        <p:blipFill>
          <a:blip r:embed="rId5"/>
          <a:stretch>
            <a:fillRect/>
          </a:stretch>
        </p:blipFill>
        <p:spPr>
          <a:xfrm>
            <a:off x="0" y="-15240"/>
            <a:ext cx="12192000" cy="6888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5" name="Google Shape;175;p27" descr="image.png"/>
          <p:cNvPicPr preferRelativeResize="0"/>
          <p:nvPr/>
        </p:nvPicPr>
        <p:blipFill rotWithShape="1">
          <a:blip r:embed="rId4">
            <a:alphaModFix/>
          </a:blip>
          <a:srcRect/>
          <a:stretch/>
        </p:blipFill>
        <p:spPr>
          <a:xfrm>
            <a:off x="571500" y="1428750"/>
            <a:ext cx="3492549" cy="4953000"/>
          </a:xfrm>
          <a:prstGeom prst="rect">
            <a:avLst/>
          </a:prstGeom>
          <a:noFill/>
          <a:ln>
            <a:noFill/>
          </a:ln>
        </p:spPr>
      </p:pic>
      <p:pic>
        <p:nvPicPr>
          <p:cNvPr id="176" name="Google Shape;176;p27" descr="image.png"/>
          <p:cNvPicPr preferRelativeResize="0"/>
          <p:nvPr/>
        </p:nvPicPr>
        <p:blipFill rotWithShape="1">
          <a:blip r:embed="rId5">
            <a:alphaModFix/>
          </a:blip>
          <a:srcRect/>
          <a:stretch/>
        </p:blipFill>
        <p:spPr>
          <a:xfrm>
            <a:off x="4349799" y="1428750"/>
            <a:ext cx="3492549" cy="4953000"/>
          </a:xfrm>
          <a:prstGeom prst="rect">
            <a:avLst/>
          </a:prstGeom>
          <a:noFill/>
          <a:ln>
            <a:noFill/>
          </a:ln>
        </p:spPr>
      </p:pic>
      <p:pic>
        <p:nvPicPr>
          <p:cNvPr id="177" name="Google Shape;177;p27" descr="image.png"/>
          <p:cNvPicPr preferRelativeResize="0"/>
          <p:nvPr/>
        </p:nvPicPr>
        <p:blipFill rotWithShape="1">
          <a:blip r:embed="rId6">
            <a:alphaModFix/>
          </a:blip>
          <a:srcRect/>
          <a:stretch/>
        </p:blipFill>
        <p:spPr>
          <a:xfrm>
            <a:off x="8128099" y="1428750"/>
            <a:ext cx="3492549" cy="4953000"/>
          </a:xfrm>
          <a:prstGeom prst="rect">
            <a:avLst/>
          </a:prstGeom>
          <a:noFill/>
          <a:ln>
            <a:noFill/>
          </a:ln>
        </p:spPr>
      </p:pic>
      <p:sp>
        <p:nvSpPr>
          <p:cNvPr id="178" name="Google Shape;178;p27"/>
          <p:cNvSpPr txBox="1"/>
          <p:nvPr/>
        </p:nvSpPr>
        <p:spPr>
          <a:xfrm>
            <a:off x="866775" y="2438400"/>
            <a:ext cx="730091"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Work</a:t>
            </a:r>
            <a:endParaRPr/>
          </a:p>
        </p:txBody>
      </p:sp>
      <p:sp>
        <p:nvSpPr>
          <p:cNvPr id="179" name="Google Shape;179;p27"/>
          <p:cNvSpPr txBox="1"/>
          <p:nvPr/>
        </p:nvSpPr>
        <p:spPr>
          <a:xfrm>
            <a:off x="866775" y="2952750"/>
            <a:ext cx="2901999" cy="1682353"/>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dirty="0">
                <a:solidFill>
                  <a:srgbClr val="334155"/>
                </a:solidFill>
                <a:latin typeface="Inter"/>
                <a:ea typeface="Inter"/>
                <a:cs typeface="Inter"/>
                <a:sym typeface="Inter"/>
              </a:rPr>
              <a:t>Work is defined as the product of the component of force in the direction of displacement and the magnitude of displacement. In physics, standing still creates no work.</a:t>
            </a:r>
            <a:endParaRPr dirty="0"/>
          </a:p>
        </p:txBody>
      </p:sp>
      <p:sp>
        <p:nvSpPr>
          <p:cNvPr id="180" name="Google Shape;180;p27"/>
          <p:cNvSpPr txBox="1"/>
          <p:nvPr/>
        </p:nvSpPr>
        <p:spPr>
          <a:xfrm>
            <a:off x="4645074" y="2438400"/>
            <a:ext cx="940117"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Energy</a:t>
            </a:r>
            <a:endParaRPr/>
          </a:p>
        </p:txBody>
      </p:sp>
      <p:sp>
        <p:nvSpPr>
          <p:cNvPr id="181" name="Google Shape;181;p27"/>
          <p:cNvSpPr txBox="1"/>
          <p:nvPr/>
        </p:nvSpPr>
        <p:spPr>
          <a:xfrm>
            <a:off x="4645074" y="2952750"/>
            <a:ext cx="2901999" cy="1401960"/>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Energy is strictly defined as the capacity of a body to do work. It is deeply connected to work, sharing the exact same units and dimensional formula.</a:t>
            </a:r>
            <a:endParaRPr/>
          </a:p>
        </p:txBody>
      </p:sp>
      <p:sp>
        <p:nvSpPr>
          <p:cNvPr id="182" name="Google Shape;182;p27"/>
          <p:cNvSpPr txBox="1"/>
          <p:nvPr/>
        </p:nvSpPr>
        <p:spPr>
          <a:xfrm>
            <a:off x="8423374" y="2438400"/>
            <a:ext cx="850106"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Power</a:t>
            </a:r>
            <a:endParaRPr/>
          </a:p>
        </p:txBody>
      </p:sp>
      <p:sp>
        <p:nvSpPr>
          <p:cNvPr id="183" name="Google Shape;183;p27"/>
          <p:cNvSpPr txBox="1"/>
          <p:nvPr/>
        </p:nvSpPr>
        <p:spPr>
          <a:xfrm>
            <a:off x="8423374" y="2952750"/>
            <a:ext cx="2901999" cy="1401960"/>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Power is the time rate at which work is done or energy is transferred. It relates to how quickly an activity (work) is performed.</a:t>
            </a:r>
            <a:endParaRPr/>
          </a:p>
        </p:txBody>
      </p:sp>
      <p:pic>
        <p:nvPicPr>
          <p:cNvPr id="184" name="Google Shape;184;p27" descr="image.png"/>
          <p:cNvPicPr preferRelativeResize="0"/>
          <p:nvPr/>
        </p:nvPicPr>
        <p:blipFill rotWithShape="1">
          <a:blip r:embed="rId7">
            <a:alphaModFix/>
          </a:blip>
          <a:srcRect/>
          <a:stretch/>
        </p:blipFill>
        <p:spPr>
          <a:xfrm>
            <a:off x="866775" y="1800225"/>
            <a:ext cx="447675" cy="400050"/>
          </a:xfrm>
          <a:prstGeom prst="rect">
            <a:avLst/>
          </a:prstGeom>
          <a:noFill/>
          <a:ln>
            <a:noFill/>
          </a:ln>
        </p:spPr>
      </p:pic>
      <p:pic>
        <p:nvPicPr>
          <p:cNvPr id="185" name="Google Shape;185;p27" descr="image.png"/>
          <p:cNvPicPr preferRelativeResize="0"/>
          <p:nvPr/>
        </p:nvPicPr>
        <p:blipFill rotWithShape="1">
          <a:blip r:embed="rId8">
            <a:alphaModFix/>
          </a:blip>
          <a:srcRect/>
          <a:stretch/>
        </p:blipFill>
        <p:spPr>
          <a:xfrm>
            <a:off x="4645074" y="1800225"/>
            <a:ext cx="352425" cy="400050"/>
          </a:xfrm>
          <a:prstGeom prst="rect">
            <a:avLst/>
          </a:prstGeom>
          <a:noFill/>
          <a:ln>
            <a:noFill/>
          </a:ln>
        </p:spPr>
      </p:pic>
      <p:pic>
        <p:nvPicPr>
          <p:cNvPr id="186" name="Google Shape;186;p27" descr="image.png"/>
          <p:cNvPicPr preferRelativeResize="0"/>
          <p:nvPr/>
        </p:nvPicPr>
        <p:blipFill rotWithShape="1">
          <a:blip r:embed="rId9">
            <a:alphaModFix/>
          </a:blip>
          <a:srcRect/>
          <a:stretch/>
        </p:blipFill>
        <p:spPr>
          <a:xfrm>
            <a:off x="8423374" y="1800225"/>
            <a:ext cx="352425" cy="400050"/>
          </a:xfrm>
          <a:prstGeom prst="rect">
            <a:avLst/>
          </a:prstGeom>
          <a:noFill/>
          <a:ln>
            <a:noFill/>
          </a:ln>
        </p:spPr>
      </p:pic>
      <p:sp>
        <p:nvSpPr>
          <p:cNvPr id="187" name="Google Shape;187;p27"/>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1.1 Introduction: Key Definitions</a:t>
            </a:r>
            <a:endParaRPr/>
          </a:p>
        </p:txBody>
      </p:sp>
      <p:sp>
        <p:nvSpPr>
          <p:cNvPr id="188" name="Google Shape;188;p27"/>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2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4" name="Google Shape;194;p28" descr="image.png"/>
          <p:cNvPicPr preferRelativeResize="0"/>
          <p:nvPr/>
        </p:nvPicPr>
        <p:blipFill rotWithShape="1">
          <a:blip r:embed="rId4">
            <a:alphaModFix/>
          </a:blip>
          <a:srcRect/>
          <a:stretch/>
        </p:blipFill>
        <p:spPr>
          <a:xfrm>
            <a:off x="571500" y="2618184"/>
            <a:ext cx="5334000" cy="476250"/>
          </a:xfrm>
          <a:prstGeom prst="rect">
            <a:avLst/>
          </a:prstGeom>
          <a:noFill/>
          <a:ln>
            <a:noFill/>
          </a:ln>
        </p:spPr>
      </p:pic>
      <p:sp>
        <p:nvSpPr>
          <p:cNvPr id="195" name="Google Shape;195;p28"/>
          <p:cNvSpPr txBox="1"/>
          <p:nvPr/>
        </p:nvSpPr>
        <p:spPr>
          <a:xfrm>
            <a:off x="571500" y="1428750"/>
            <a:ext cx="5600700"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Mathematical Definition</a:t>
            </a:r>
            <a:endParaRPr/>
          </a:p>
        </p:txBody>
      </p:sp>
      <p:sp>
        <p:nvSpPr>
          <p:cNvPr id="196" name="Google Shape;196;p28"/>
          <p:cNvSpPr txBox="1"/>
          <p:nvPr/>
        </p:nvSpPr>
        <p:spPr>
          <a:xfrm>
            <a:off x="571500" y="194310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scalar product or dot product of any two vectors A and B, denoted as A·B, is defined as:</a:t>
            </a:r>
            <a:endParaRPr/>
          </a:p>
        </p:txBody>
      </p:sp>
      <p:sp>
        <p:nvSpPr>
          <p:cNvPr id="197" name="Google Shape;197;p28"/>
          <p:cNvSpPr txBox="1"/>
          <p:nvPr/>
        </p:nvSpPr>
        <p:spPr>
          <a:xfrm>
            <a:off x="571500" y="3208734"/>
            <a:ext cx="5334000" cy="841176"/>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Where θ is the angle between the two vectors. The dot product yields a </a:t>
            </a:r>
            <a:r>
              <a:rPr lang="en-US" sz="1425" b="1" i="0" u="none" strike="noStrike" cap="none">
                <a:solidFill>
                  <a:srgbClr val="334155"/>
                </a:solidFill>
                <a:latin typeface="Inter"/>
                <a:ea typeface="Inter"/>
                <a:cs typeface="Inter"/>
                <a:sym typeface="Inter"/>
              </a:rPr>
              <a:t>scalar quantity</a:t>
            </a:r>
            <a:r>
              <a:rPr lang="en-US" sz="1425" b="0" i="0" u="none" strike="noStrike" cap="none">
                <a:solidFill>
                  <a:srgbClr val="334155"/>
                </a:solidFill>
                <a:latin typeface="Inter"/>
                <a:ea typeface="Inter"/>
                <a:cs typeface="Inter"/>
                <a:sym typeface="Inter"/>
              </a:rPr>
              <a:t> (magnitude only, no direction).</a:t>
            </a:r>
            <a:endParaRPr/>
          </a:p>
        </p:txBody>
      </p:sp>
      <p:pic>
        <p:nvPicPr>
          <p:cNvPr id="198" name="Google Shape;198;p28" descr="image.png"/>
          <p:cNvPicPr preferRelativeResize="0"/>
          <p:nvPr/>
        </p:nvPicPr>
        <p:blipFill rotWithShape="1">
          <a:blip r:embed="rId5">
            <a:alphaModFix/>
          </a:blip>
          <a:srcRect/>
          <a:stretch/>
        </p:blipFill>
        <p:spPr>
          <a:xfrm>
            <a:off x="819150" y="2770584"/>
            <a:ext cx="1634579" cy="171450"/>
          </a:xfrm>
          <a:prstGeom prst="rect">
            <a:avLst/>
          </a:prstGeom>
          <a:noFill/>
          <a:ln>
            <a:noFill/>
          </a:ln>
        </p:spPr>
      </p:pic>
      <p:sp>
        <p:nvSpPr>
          <p:cNvPr id="199" name="Google Shape;199;p28"/>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1.2 The Scalar (Dot) Product</a:t>
            </a:r>
            <a:endParaRPr/>
          </a:p>
        </p:txBody>
      </p:sp>
      <p:sp>
        <p:nvSpPr>
          <p:cNvPr id="200" name="Google Shape;200;p28"/>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01" name="Google Shape;201;p28"/>
          <p:cNvPicPr preferRelativeResize="0"/>
          <p:nvPr/>
        </p:nvPicPr>
        <p:blipFill>
          <a:blip r:embed="rId6">
            <a:alphaModFix/>
          </a:blip>
          <a:stretch>
            <a:fillRect/>
          </a:stretch>
        </p:blipFill>
        <p:spPr>
          <a:xfrm>
            <a:off x="6582226" y="1349237"/>
            <a:ext cx="4742550" cy="41595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2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7" name="Google Shape;207;p29"/>
          <p:cNvSpPr txBox="1"/>
          <p:nvPr/>
        </p:nvSpPr>
        <p:spPr>
          <a:xfrm>
            <a:off x="571500" y="142875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geometric interpretation of the dot product relies on projections:</a:t>
            </a:r>
            <a:endParaRPr/>
          </a:p>
        </p:txBody>
      </p:sp>
      <p:sp>
        <p:nvSpPr>
          <p:cNvPr id="208" name="Google Shape;208;p29"/>
          <p:cNvSpPr txBox="1"/>
          <p:nvPr/>
        </p:nvSpPr>
        <p:spPr>
          <a:xfrm>
            <a:off x="6286500" y="142875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figures illustrate projecting one vector strictly onto the axis of the other to find the parallel contribution.</a:t>
            </a:r>
            <a:endParaRPr/>
          </a:p>
        </p:txBody>
      </p:sp>
      <p:sp>
        <p:nvSpPr>
          <p:cNvPr id="209" name="Google Shape;209;p29"/>
          <p:cNvSpPr txBox="1"/>
          <p:nvPr/>
        </p:nvSpPr>
        <p:spPr>
          <a:xfrm>
            <a:off x="809625" y="2103834"/>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A·B = (Magnitude of A) × (Component of B along A)</a:t>
            </a:r>
            <a:endParaRPr/>
          </a:p>
        </p:txBody>
      </p:sp>
      <p:sp>
        <p:nvSpPr>
          <p:cNvPr id="210" name="Google Shape;210;p29"/>
          <p:cNvSpPr txBox="1"/>
          <p:nvPr/>
        </p:nvSpPr>
        <p:spPr>
          <a:xfrm>
            <a:off x="809625" y="2498526"/>
            <a:ext cx="5095875"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Alternatively, A·B = (Magnitude of B) × (Component of A along B)</a:t>
            </a:r>
            <a:endParaRPr/>
          </a:p>
        </p:txBody>
      </p:sp>
      <p:sp>
        <p:nvSpPr>
          <p:cNvPr id="211" name="Google Shape;211;p29"/>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Geometric Meaning of Dot Product</a:t>
            </a:r>
            <a:endParaRPr/>
          </a:p>
        </p:txBody>
      </p:sp>
      <p:sp>
        <p:nvSpPr>
          <p:cNvPr id="212" name="Google Shape;212;p29"/>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13" name="Google Shape;213;p29" descr="image.png"/>
          <p:cNvPicPr preferRelativeResize="0"/>
          <p:nvPr/>
        </p:nvPicPr>
        <p:blipFill rotWithShape="1">
          <a:blip r:embed="rId4">
            <a:alphaModFix/>
          </a:blip>
          <a:srcRect/>
          <a:stretch/>
        </p:blipFill>
        <p:spPr>
          <a:xfrm>
            <a:off x="571500" y="2103834"/>
            <a:ext cx="85725" cy="180975"/>
          </a:xfrm>
          <a:prstGeom prst="rect">
            <a:avLst/>
          </a:prstGeom>
          <a:noFill/>
          <a:ln>
            <a:noFill/>
          </a:ln>
        </p:spPr>
      </p:pic>
      <p:pic>
        <p:nvPicPr>
          <p:cNvPr id="214" name="Google Shape;214;p29" descr="image.png"/>
          <p:cNvPicPr preferRelativeResize="0"/>
          <p:nvPr/>
        </p:nvPicPr>
        <p:blipFill rotWithShape="1">
          <a:blip r:embed="rId4">
            <a:alphaModFix/>
          </a:blip>
          <a:srcRect/>
          <a:stretch/>
        </p:blipFill>
        <p:spPr>
          <a:xfrm>
            <a:off x="571500" y="2498526"/>
            <a:ext cx="85725" cy="180975"/>
          </a:xfrm>
          <a:prstGeom prst="rect">
            <a:avLst/>
          </a:prstGeom>
          <a:noFill/>
          <a:ln>
            <a:noFill/>
          </a:ln>
        </p:spPr>
      </p:pic>
      <p:pic>
        <p:nvPicPr>
          <p:cNvPr id="215" name="Google Shape;215;p29"/>
          <p:cNvPicPr preferRelativeResize="0"/>
          <p:nvPr/>
        </p:nvPicPr>
        <p:blipFill>
          <a:blip r:embed="rId5">
            <a:alphaModFix/>
          </a:blip>
          <a:stretch>
            <a:fillRect/>
          </a:stretch>
        </p:blipFill>
        <p:spPr>
          <a:xfrm>
            <a:off x="1555764" y="3345044"/>
            <a:ext cx="3190860" cy="2776524"/>
          </a:xfrm>
          <a:prstGeom prst="rect">
            <a:avLst/>
          </a:prstGeom>
          <a:noFill/>
          <a:ln>
            <a:noFill/>
          </a:ln>
        </p:spPr>
      </p:pic>
      <p:pic>
        <p:nvPicPr>
          <p:cNvPr id="216" name="Google Shape;216;p29"/>
          <p:cNvPicPr preferRelativeResize="0"/>
          <p:nvPr/>
        </p:nvPicPr>
        <p:blipFill>
          <a:blip r:embed="rId6">
            <a:alphaModFix/>
          </a:blip>
          <a:stretch>
            <a:fillRect/>
          </a:stretch>
        </p:blipFill>
        <p:spPr>
          <a:xfrm>
            <a:off x="7097233" y="2275275"/>
            <a:ext cx="3543791" cy="2776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30"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222" name="Google Shape;222;p30"/>
          <p:cNvGraphicFramePr/>
          <p:nvPr/>
        </p:nvGraphicFramePr>
        <p:xfrm>
          <a:off x="571500" y="1619250"/>
          <a:ext cx="11039475" cy="3477410"/>
        </p:xfrm>
        <a:graphic>
          <a:graphicData uri="http://schemas.openxmlformats.org/drawingml/2006/table">
            <a:tbl>
              <a:tblPr firstRow="1" bandRow="1">
                <a:noFill/>
                <a:tableStyleId>{7429C066-59F6-40C0-83B8-FE0012C4EDB0}</a:tableStyleId>
              </a:tblPr>
              <a:tblGrid>
                <a:gridCol w="3337025">
                  <a:extLst>
                    <a:ext uri="{9D8B030D-6E8A-4147-A177-3AD203B41FA5}">
                      <a16:colId xmlns:a16="http://schemas.microsoft.com/office/drawing/2014/main" val="20000"/>
                    </a:ext>
                  </a:extLst>
                </a:gridCol>
                <a:gridCol w="3623825">
                  <a:extLst>
                    <a:ext uri="{9D8B030D-6E8A-4147-A177-3AD203B41FA5}">
                      <a16:colId xmlns:a16="http://schemas.microsoft.com/office/drawing/2014/main" val="20001"/>
                    </a:ext>
                  </a:extLst>
                </a:gridCol>
                <a:gridCol w="4078625">
                  <a:extLst>
                    <a:ext uri="{9D8B030D-6E8A-4147-A177-3AD203B41FA5}">
                      <a16:colId xmlns:a16="http://schemas.microsoft.com/office/drawing/2014/main" val="20002"/>
                    </a:ext>
                  </a:extLst>
                </a:gridCol>
              </a:tblGrid>
              <a:tr h="693775">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Property</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Mathematical Formula</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Explanation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93775">
                <a:tc>
                  <a:txBody>
                    <a:bodyPr/>
                    <a:lstStyle/>
                    <a:p>
                      <a:pPr marL="0" marR="0" lvl="0" indent="0" algn="l" rtl="0">
                        <a:spcBef>
                          <a:spcPts val="0"/>
                        </a:spcBef>
                        <a:spcAft>
                          <a:spcPts val="0"/>
                        </a:spcAft>
                        <a:buNone/>
                      </a:pPr>
                      <a:r>
                        <a:rPr lang="en-US" sz="1425" b="1" i="0" u="none" strike="noStrike" cap="none">
                          <a:solidFill>
                            <a:srgbClr val="334155"/>
                          </a:solidFill>
                          <a:latin typeface="Inter"/>
                          <a:ea typeface="Inter"/>
                          <a:cs typeface="Inter"/>
                          <a:sym typeface="Inter"/>
                        </a:rPr>
                        <a:t>Commutative Law</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A · B = B · A</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Order doesn't matter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93775">
                <a:tc>
                  <a:txBody>
                    <a:bodyPr/>
                    <a:lstStyle/>
                    <a:p>
                      <a:pPr marL="0" marR="0" lvl="0" indent="0" algn="l" rtl="0">
                        <a:spcBef>
                          <a:spcPts val="0"/>
                        </a:spcBef>
                        <a:spcAft>
                          <a:spcPts val="0"/>
                        </a:spcAft>
                        <a:buNone/>
                      </a:pPr>
                      <a:r>
                        <a:rPr lang="en-US" sz="1425" b="1" i="0" u="none" strike="noStrike" cap="none">
                          <a:solidFill>
                            <a:srgbClr val="334155"/>
                          </a:solidFill>
                          <a:latin typeface="Inter"/>
                          <a:ea typeface="Inter"/>
                          <a:cs typeface="Inter"/>
                          <a:sym typeface="Inter"/>
                        </a:rPr>
                        <a:t>Distributive Law</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A · (B + C) = A·B + A·C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Distributes over addition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93775">
                <a:tc>
                  <a:txBody>
                    <a:bodyPr/>
                    <a:lstStyle/>
                    <a:p>
                      <a:pPr marL="0" marR="0" lvl="0" indent="0" algn="l" rtl="0">
                        <a:spcBef>
                          <a:spcPts val="0"/>
                        </a:spcBef>
                        <a:spcAft>
                          <a:spcPts val="0"/>
                        </a:spcAft>
                        <a:buNone/>
                      </a:pPr>
                      <a:r>
                        <a:rPr lang="en-US" sz="1425" b="1" i="0" u="none" strike="noStrike" cap="none">
                          <a:solidFill>
                            <a:srgbClr val="334155"/>
                          </a:solidFill>
                          <a:latin typeface="Inter"/>
                          <a:ea typeface="Inter"/>
                          <a:cs typeface="Inter"/>
                          <a:sym typeface="Inter"/>
                        </a:rPr>
                        <a:t>Scalar Multiplication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A · (λB) = λ(A · B)</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Scalar can be factored out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93775">
                <a:tc>
                  <a:txBody>
                    <a:bodyPr/>
                    <a:lstStyle/>
                    <a:p>
                      <a:pPr marL="0" marR="0" lvl="0" indent="0" algn="l" rtl="0">
                        <a:spcBef>
                          <a:spcPts val="0"/>
                        </a:spcBef>
                        <a:spcAft>
                          <a:spcPts val="0"/>
                        </a:spcAft>
                        <a:buNone/>
                      </a:pPr>
                      <a:r>
                        <a:rPr lang="en-US" sz="1425" b="1" i="0" u="none" strike="noStrike" cap="none">
                          <a:solidFill>
                            <a:srgbClr val="334155"/>
                          </a:solidFill>
                          <a:latin typeface="Inter"/>
                          <a:ea typeface="Inter"/>
                          <a:cs typeface="Inter"/>
                          <a:sym typeface="Inter"/>
                        </a:rPr>
                        <a:t>Unit Vectors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i·i = j·j = k·k = 1</a:t>
                      </a:r>
                      <a:br>
                        <a:rPr lang="en-US" sz="1800" u="none" strike="noStrike" cap="none">
                          <a:solidFill>
                            <a:schemeClr val="dk1"/>
                          </a:solidFill>
                          <a:latin typeface="Calibri"/>
                          <a:ea typeface="Calibri"/>
                          <a:cs typeface="Calibri"/>
                          <a:sym typeface="Calibri"/>
                        </a:rPr>
                      </a:br>
                      <a:br>
                        <a:rPr lang="en-US" sz="1425" b="0" i="0" u="none" strike="noStrike" cap="none">
                          <a:solidFill>
                            <a:srgbClr val="334155"/>
                          </a:solidFill>
                          <a:latin typeface="Inter"/>
                          <a:ea typeface="Inter"/>
                          <a:cs typeface="Inter"/>
                          <a:sym typeface="Inter"/>
                        </a:rPr>
                      </a:br>
                      <a:r>
                        <a:rPr lang="en-US" sz="1425" b="0" i="0" u="none" strike="noStrike" cap="none">
                          <a:solidFill>
                            <a:srgbClr val="334155"/>
                          </a:solidFill>
                          <a:latin typeface="Inter"/>
                          <a:ea typeface="Inter"/>
                          <a:cs typeface="Inter"/>
                          <a:sym typeface="Inter"/>
                        </a:rPr>
                        <a:t>         i·j = j·k = k·i = 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Parallel = 1, Orthogonal = 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4"/>
                  </a:ext>
                </a:extLst>
              </a:tr>
            </a:tbl>
          </a:graphicData>
        </a:graphic>
      </p:graphicFrame>
      <p:sp>
        <p:nvSpPr>
          <p:cNvPr id="223" name="Google Shape;223;p30"/>
          <p:cNvSpPr/>
          <p:nvPr/>
        </p:nvSpPr>
        <p:spPr>
          <a:xfrm>
            <a:off x="576262" y="2262187"/>
            <a:ext cx="333702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4" name="Google Shape;224;p30"/>
          <p:cNvSpPr/>
          <p:nvPr/>
        </p:nvSpPr>
        <p:spPr>
          <a:xfrm>
            <a:off x="3913286" y="2262187"/>
            <a:ext cx="362381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5" name="Google Shape;225;p30"/>
          <p:cNvSpPr/>
          <p:nvPr/>
        </p:nvSpPr>
        <p:spPr>
          <a:xfrm>
            <a:off x="7537102" y="2262187"/>
            <a:ext cx="407863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6" name="Google Shape;226;p30"/>
          <p:cNvSpPr/>
          <p:nvPr/>
        </p:nvSpPr>
        <p:spPr>
          <a:xfrm>
            <a:off x="576262" y="2895004"/>
            <a:ext cx="333702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7" name="Google Shape;227;p30"/>
          <p:cNvSpPr/>
          <p:nvPr/>
        </p:nvSpPr>
        <p:spPr>
          <a:xfrm>
            <a:off x="3913286" y="2895004"/>
            <a:ext cx="362381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8" name="Google Shape;228;p30"/>
          <p:cNvSpPr/>
          <p:nvPr/>
        </p:nvSpPr>
        <p:spPr>
          <a:xfrm>
            <a:off x="7537102" y="2895004"/>
            <a:ext cx="407863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9" name="Google Shape;229;p30"/>
          <p:cNvSpPr/>
          <p:nvPr/>
        </p:nvSpPr>
        <p:spPr>
          <a:xfrm>
            <a:off x="576262" y="3527821"/>
            <a:ext cx="333702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0" name="Google Shape;230;p30"/>
          <p:cNvSpPr/>
          <p:nvPr/>
        </p:nvSpPr>
        <p:spPr>
          <a:xfrm>
            <a:off x="3913286" y="3527821"/>
            <a:ext cx="362381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1" name="Google Shape;231;p30"/>
          <p:cNvSpPr/>
          <p:nvPr/>
        </p:nvSpPr>
        <p:spPr>
          <a:xfrm>
            <a:off x="7537102" y="3527821"/>
            <a:ext cx="407863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2" name="Google Shape;232;p30"/>
          <p:cNvSpPr/>
          <p:nvPr/>
        </p:nvSpPr>
        <p:spPr>
          <a:xfrm>
            <a:off x="576262" y="4160639"/>
            <a:ext cx="333702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3" name="Google Shape;233;p30"/>
          <p:cNvSpPr/>
          <p:nvPr/>
        </p:nvSpPr>
        <p:spPr>
          <a:xfrm>
            <a:off x="3913286" y="4160639"/>
            <a:ext cx="362381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4" name="Google Shape;234;p30"/>
          <p:cNvSpPr/>
          <p:nvPr/>
        </p:nvSpPr>
        <p:spPr>
          <a:xfrm>
            <a:off x="7537102" y="4160639"/>
            <a:ext cx="407863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5" name="Google Shape;235;p30"/>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Properties of the Scalar Product</a:t>
            </a:r>
            <a:endParaRPr/>
          </a:p>
        </p:txBody>
      </p:sp>
      <p:sp>
        <p:nvSpPr>
          <p:cNvPr id="236" name="Google Shape;236;p30"/>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3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42" name="Google Shape;242;p31"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243" name="Google Shape;243;p31"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244" name="Google Shape;244;p31" descr="image.png"/>
          <p:cNvPicPr preferRelativeResize="0"/>
          <p:nvPr/>
        </p:nvPicPr>
        <p:blipFill rotWithShape="1">
          <a:blip r:embed="rId6">
            <a:alphaModFix/>
          </a:blip>
          <a:srcRect/>
          <a:stretch/>
        </p:blipFill>
        <p:spPr>
          <a:xfrm>
            <a:off x="10572750" y="561975"/>
            <a:ext cx="1047750" cy="371475"/>
          </a:xfrm>
          <a:prstGeom prst="rect">
            <a:avLst/>
          </a:prstGeom>
          <a:noFill/>
          <a:ln>
            <a:noFill/>
          </a:ln>
        </p:spPr>
      </p:pic>
      <p:sp>
        <p:nvSpPr>
          <p:cNvPr id="245" name="Google Shape;245;p31"/>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Statement</a:t>
            </a:r>
            <a:endParaRPr/>
          </a:p>
        </p:txBody>
      </p:sp>
      <p:sp>
        <p:nvSpPr>
          <p:cNvPr id="246" name="Google Shape;246;p31"/>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Given the force and displacement vectors below, find the angle between F and d, and the projection of F on d.</a:t>
            </a:r>
            <a:endParaRPr/>
          </a:p>
        </p:txBody>
      </p:sp>
      <p:sp>
        <p:nvSpPr>
          <p:cNvPr id="247" name="Google Shape;247;p31"/>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Required Formulas</a:t>
            </a:r>
            <a:endParaRPr/>
          </a:p>
        </p:txBody>
      </p:sp>
      <p:pic>
        <p:nvPicPr>
          <p:cNvPr id="248" name="Google Shape;248;p31" descr="image.png"/>
          <p:cNvPicPr preferRelativeResize="0"/>
          <p:nvPr/>
        </p:nvPicPr>
        <p:blipFill rotWithShape="1">
          <a:blip r:embed="rId7">
            <a:alphaModFix/>
          </a:blip>
          <a:srcRect/>
          <a:stretch/>
        </p:blipFill>
        <p:spPr>
          <a:xfrm>
            <a:off x="1057275" y="3208734"/>
            <a:ext cx="1545580" cy="209550"/>
          </a:xfrm>
          <a:prstGeom prst="rect">
            <a:avLst/>
          </a:prstGeom>
          <a:noFill/>
          <a:ln>
            <a:noFill/>
          </a:ln>
        </p:spPr>
      </p:pic>
      <p:pic>
        <p:nvPicPr>
          <p:cNvPr id="249" name="Google Shape;249;p31" descr="image.png"/>
          <p:cNvPicPr preferRelativeResize="0"/>
          <p:nvPr/>
        </p:nvPicPr>
        <p:blipFill rotWithShape="1">
          <a:blip r:embed="rId8">
            <a:alphaModFix/>
          </a:blip>
          <a:srcRect/>
          <a:stretch/>
        </p:blipFill>
        <p:spPr>
          <a:xfrm>
            <a:off x="1057275" y="3418284"/>
            <a:ext cx="1588740" cy="209550"/>
          </a:xfrm>
          <a:prstGeom prst="rect">
            <a:avLst/>
          </a:prstGeom>
          <a:noFill/>
          <a:ln>
            <a:noFill/>
          </a:ln>
        </p:spPr>
      </p:pic>
      <p:sp>
        <p:nvSpPr>
          <p:cNvPr id="250" name="Google Shape;250;p31"/>
          <p:cNvSpPr txBox="1"/>
          <p:nvPr/>
        </p:nvSpPr>
        <p:spPr>
          <a:xfrm>
            <a:off x="6819900" y="2276475"/>
            <a:ext cx="4505325" cy="560784"/>
          </a:xfrm>
          <a:prstGeom prst="rect">
            <a:avLst/>
          </a:prstGeom>
          <a:noFill/>
          <a:ln>
            <a:noFill/>
          </a:ln>
        </p:spPr>
        <p:txBody>
          <a:bodyPr spcFirstLastPara="1" wrap="square" lIns="0" tIns="0" rIns="0" bIns="0" anchor="t" anchorCtr="0">
            <a:spAutoFit/>
          </a:bodyPr>
          <a:lstStyle/>
          <a:p>
            <a:pPr marL="0" marR="0" lvl="0" indent="0" algn="l" rtl="0">
              <a:lnSpc>
                <a:spcPct val="122666"/>
              </a:lnSpc>
              <a:spcBef>
                <a:spcPts val="0"/>
              </a:spcBef>
              <a:spcAft>
                <a:spcPts val="0"/>
              </a:spcAft>
              <a:buNone/>
            </a:pPr>
            <a:r>
              <a:rPr lang="en-US" sz="1425" b="0" i="0" u="none" strike="noStrike" cap="none">
                <a:solidFill>
                  <a:srgbClr val="334155"/>
                </a:solidFill>
                <a:latin typeface="Inter"/>
                <a:ea typeface="Inter"/>
                <a:cs typeface="Inter"/>
                <a:sym typeface="Inter"/>
              </a:rPr>
              <a:t>Component dot product: </a:t>
            </a:r>
            <a:br>
              <a:rPr lang="en-US" sz="1800" b="0" i="0" u="none" strike="noStrike" cap="none">
                <a:solidFill>
                  <a:schemeClr val="dk1"/>
                </a:solidFill>
                <a:latin typeface="Calibri"/>
                <a:ea typeface="Calibri"/>
                <a:cs typeface="Calibri"/>
                <a:sym typeface="Calibri"/>
              </a:rPr>
            </a:br>
            <a:r>
              <a:rPr lang="en-US" sz="1425" b="0" i="0" u="none" strike="noStrike" cap="none">
                <a:solidFill>
                  <a:srgbClr val="334155"/>
                </a:solidFill>
                <a:latin typeface="Inter"/>
                <a:ea typeface="Inter"/>
                <a:cs typeface="Inter"/>
                <a:sym typeface="Inter"/>
              </a:rPr>
              <a:t> A·B = AxBx + AyBy + AzBz</a:t>
            </a:r>
            <a:endParaRPr/>
          </a:p>
        </p:txBody>
      </p:sp>
      <p:sp>
        <p:nvSpPr>
          <p:cNvPr id="251" name="Google Shape;251;p31"/>
          <p:cNvSpPr txBox="1"/>
          <p:nvPr/>
        </p:nvSpPr>
        <p:spPr>
          <a:xfrm>
            <a:off x="6819900" y="2951559"/>
            <a:ext cx="450532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Magnitude: A = √(Ax² + Ay² + Az²)</a:t>
            </a:r>
            <a:endParaRPr/>
          </a:p>
        </p:txBody>
      </p:sp>
      <p:sp>
        <p:nvSpPr>
          <p:cNvPr id="252" name="Google Shape;252;p31"/>
          <p:cNvSpPr txBox="1"/>
          <p:nvPr/>
        </p:nvSpPr>
        <p:spPr>
          <a:xfrm>
            <a:off x="6819900" y="3346251"/>
            <a:ext cx="450532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Angle: cos θ = (A·B) / AB</a:t>
            </a:r>
            <a:endParaRPr/>
          </a:p>
        </p:txBody>
      </p:sp>
      <p:sp>
        <p:nvSpPr>
          <p:cNvPr id="253" name="Google Shape;253;p31"/>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5.1: Scalar Product Setup</a:t>
            </a:r>
            <a:endParaRPr/>
          </a:p>
        </p:txBody>
      </p:sp>
      <p:sp>
        <p:nvSpPr>
          <p:cNvPr id="254" name="Google Shape;254;p31"/>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55" name="Google Shape;255;p31" descr="image.png"/>
          <p:cNvPicPr preferRelativeResize="0"/>
          <p:nvPr/>
        </p:nvPicPr>
        <p:blipFill rotWithShape="1">
          <a:blip r:embed="rId9">
            <a:alphaModFix/>
          </a:blip>
          <a:srcRect/>
          <a:stretch/>
        </p:blipFill>
        <p:spPr>
          <a:xfrm>
            <a:off x="6581775" y="2276475"/>
            <a:ext cx="85725" cy="180975"/>
          </a:xfrm>
          <a:prstGeom prst="rect">
            <a:avLst/>
          </a:prstGeom>
          <a:noFill/>
          <a:ln>
            <a:noFill/>
          </a:ln>
        </p:spPr>
      </p:pic>
      <p:pic>
        <p:nvPicPr>
          <p:cNvPr id="256" name="Google Shape;256;p31" descr="image.png"/>
          <p:cNvPicPr preferRelativeResize="0"/>
          <p:nvPr/>
        </p:nvPicPr>
        <p:blipFill rotWithShape="1">
          <a:blip r:embed="rId9">
            <a:alphaModFix/>
          </a:blip>
          <a:srcRect/>
          <a:stretch/>
        </p:blipFill>
        <p:spPr>
          <a:xfrm>
            <a:off x="6581775" y="2951559"/>
            <a:ext cx="85725" cy="180975"/>
          </a:xfrm>
          <a:prstGeom prst="rect">
            <a:avLst/>
          </a:prstGeom>
          <a:noFill/>
          <a:ln>
            <a:noFill/>
          </a:ln>
        </p:spPr>
      </p:pic>
      <p:pic>
        <p:nvPicPr>
          <p:cNvPr id="257" name="Google Shape;257;p31" descr="image.png"/>
          <p:cNvPicPr preferRelativeResize="0"/>
          <p:nvPr/>
        </p:nvPicPr>
        <p:blipFill rotWithShape="1">
          <a:blip r:embed="rId9">
            <a:alphaModFix/>
          </a:blip>
          <a:srcRect/>
          <a:stretch/>
        </p:blipFill>
        <p:spPr>
          <a:xfrm>
            <a:off x="6581775" y="3346251"/>
            <a:ext cx="85725" cy="18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3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63" name="Google Shape;263;p32" descr="image.png"/>
          <p:cNvPicPr preferRelativeResize="0"/>
          <p:nvPr/>
        </p:nvPicPr>
        <p:blipFill rotWithShape="1">
          <a:blip r:embed="rId4">
            <a:alphaModFix/>
          </a:blip>
          <a:srcRect/>
          <a:stretch/>
        </p:blipFill>
        <p:spPr>
          <a:xfrm>
            <a:off x="571500" y="1428750"/>
            <a:ext cx="5956250" cy="4953000"/>
          </a:xfrm>
          <a:prstGeom prst="rect">
            <a:avLst/>
          </a:prstGeom>
          <a:noFill/>
          <a:ln>
            <a:noFill/>
          </a:ln>
        </p:spPr>
      </p:pic>
      <p:pic>
        <p:nvPicPr>
          <p:cNvPr id="264" name="Google Shape;264;p32" descr="image.png"/>
          <p:cNvPicPr preferRelativeResize="0"/>
          <p:nvPr/>
        </p:nvPicPr>
        <p:blipFill rotWithShape="1">
          <a:blip r:embed="rId5">
            <a:alphaModFix/>
          </a:blip>
          <a:srcRect/>
          <a:stretch/>
        </p:blipFill>
        <p:spPr>
          <a:xfrm>
            <a:off x="6908750" y="1428750"/>
            <a:ext cx="4944070" cy="4953000"/>
          </a:xfrm>
          <a:prstGeom prst="rect">
            <a:avLst/>
          </a:prstGeom>
          <a:noFill/>
          <a:ln>
            <a:noFill/>
          </a:ln>
        </p:spPr>
      </p:pic>
      <p:pic>
        <p:nvPicPr>
          <p:cNvPr id="265" name="Google Shape;265;p32" descr="image.png"/>
          <p:cNvPicPr preferRelativeResize="0"/>
          <p:nvPr/>
        </p:nvPicPr>
        <p:blipFill rotWithShape="1">
          <a:blip r:embed="rId6">
            <a:alphaModFix/>
          </a:blip>
          <a:srcRect/>
          <a:stretch/>
        </p:blipFill>
        <p:spPr>
          <a:xfrm>
            <a:off x="866775" y="2390775"/>
            <a:ext cx="5365700" cy="1085850"/>
          </a:xfrm>
          <a:prstGeom prst="rect">
            <a:avLst/>
          </a:prstGeom>
          <a:noFill/>
          <a:ln>
            <a:noFill/>
          </a:ln>
        </p:spPr>
      </p:pic>
      <p:pic>
        <p:nvPicPr>
          <p:cNvPr id="266" name="Google Shape;266;p32" descr="image.png"/>
          <p:cNvPicPr preferRelativeResize="0"/>
          <p:nvPr/>
        </p:nvPicPr>
        <p:blipFill rotWithShape="1">
          <a:blip r:embed="rId7">
            <a:alphaModFix/>
          </a:blip>
          <a:srcRect/>
          <a:stretch/>
        </p:blipFill>
        <p:spPr>
          <a:xfrm>
            <a:off x="866775" y="3705225"/>
            <a:ext cx="5365700" cy="1327249"/>
          </a:xfrm>
          <a:prstGeom prst="rect">
            <a:avLst/>
          </a:prstGeom>
          <a:noFill/>
          <a:ln>
            <a:noFill/>
          </a:ln>
        </p:spPr>
      </p:pic>
      <p:pic>
        <p:nvPicPr>
          <p:cNvPr id="267" name="Google Shape;267;p32" descr="image.png"/>
          <p:cNvPicPr preferRelativeResize="0"/>
          <p:nvPr/>
        </p:nvPicPr>
        <p:blipFill rotWithShape="1">
          <a:blip r:embed="rId8">
            <a:alphaModFix/>
          </a:blip>
          <a:srcRect/>
          <a:stretch/>
        </p:blipFill>
        <p:spPr>
          <a:xfrm>
            <a:off x="7204025" y="2390775"/>
            <a:ext cx="4353520" cy="922585"/>
          </a:xfrm>
          <a:prstGeom prst="rect">
            <a:avLst/>
          </a:prstGeom>
          <a:noFill/>
          <a:ln>
            <a:noFill/>
          </a:ln>
        </p:spPr>
      </p:pic>
      <p:pic>
        <p:nvPicPr>
          <p:cNvPr id="268" name="Google Shape;268;p32" descr="image.png"/>
          <p:cNvPicPr preferRelativeResize="0"/>
          <p:nvPr/>
        </p:nvPicPr>
        <p:blipFill rotWithShape="1">
          <a:blip r:embed="rId9">
            <a:alphaModFix/>
          </a:blip>
          <a:srcRect/>
          <a:stretch/>
        </p:blipFill>
        <p:spPr>
          <a:xfrm>
            <a:off x="7204025" y="3541960"/>
            <a:ext cx="4353520" cy="1299716"/>
          </a:xfrm>
          <a:prstGeom prst="rect">
            <a:avLst/>
          </a:prstGeom>
          <a:noFill/>
          <a:ln>
            <a:noFill/>
          </a:ln>
        </p:spPr>
      </p:pic>
      <p:pic>
        <p:nvPicPr>
          <p:cNvPr id="269" name="Google Shape;269;p32" descr="image.png"/>
          <p:cNvPicPr preferRelativeResize="0"/>
          <p:nvPr/>
        </p:nvPicPr>
        <p:blipFill rotWithShape="1">
          <a:blip r:embed="rId10">
            <a:alphaModFix/>
          </a:blip>
          <a:srcRect/>
          <a:stretch/>
        </p:blipFill>
        <p:spPr>
          <a:xfrm>
            <a:off x="10172700" y="561975"/>
            <a:ext cx="1447800" cy="371475"/>
          </a:xfrm>
          <a:prstGeom prst="rect">
            <a:avLst/>
          </a:prstGeom>
          <a:noFill/>
          <a:ln>
            <a:noFill/>
          </a:ln>
        </p:spPr>
      </p:pic>
      <p:sp>
        <p:nvSpPr>
          <p:cNvPr id="270" name="Google Shape;270;p32"/>
          <p:cNvSpPr txBox="1"/>
          <p:nvPr/>
        </p:nvSpPr>
        <p:spPr>
          <a:xfrm>
            <a:off x="866775" y="1762125"/>
            <a:ext cx="5633985"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Dot Product &amp; Magnitudes</a:t>
            </a:r>
            <a:endParaRPr/>
          </a:p>
        </p:txBody>
      </p:sp>
      <p:sp>
        <p:nvSpPr>
          <p:cNvPr id="271" name="Google Shape;271;p32"/>
          <p:cNvSpPr txBox="1"/>
          <p:nvPr/>
        </p:nvSpPr>
        <p:spPr>
          <a:xfrm>
            <a:off x="7204025" y="1762125"/>
            <a:ext cx="4571196"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Angle &amp; Projection</a:t>
            </a:r>
            <a:endParaRPr/>
          </a:p>
        </p:txBody>
      </p:sp>
      <p:sp>
        <p:nvSpPr>
          <p:cNvPr id="272" name="Google Shape;272;p32"/>
          <p:cNvSpPr txBox="1"/>
          <p:nvPr/>
        </p:nvSpPr>
        <p:spPr>
          <a:xfrm>
            <a:off x="1114425" y="2543175"/>
            <a:ext cx="491802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STEP 1: F · D</a:t>
            </a:r>
            <a:endParaRPr/>
          </a:p>
        </p:txBody>
      </p:sp>
      <p:sp>
        <p:nvSpPr>
          <p:cNvPr id="273" name="Google Shape;273;p32"/>
          <p:cNvSpPr/>
          <p:nvPr/>
        </p:nvSpPr>
        <p:spPr>
          <a:xfrm>
            <a:off x="1114425" y="2743200"/>
            <a:ext cx="491802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74" name="Google Shape;274;p32" descr="image.png"/>
          <p:cNvPicPr preferRelativeResize="0"/>
          <p:nvPr/>
        </p:nvPicPr>
        <p:blipFill rotWithShape="1">
          <a:blip r:embed="rId11">
            <a:alphaModFix/>
          </a:blip>
          <a:srcRect/>
          <a:stretch/>
        </p:blipFill>
        <p:spPr>
          <a:xfrm>
            <a:off x="1114425" y="2838450"/>
            <a:ext cx="4918025" cy="228600"/>
          </a:xfrm>
          <a:prstGeom prst="rect">
            <a:avLst/>
          </a:prstGeom>
          <a:noFill/>
          <a:ln>
            <a:noFill/>
          </a:ln>
        </p:spPr>
      </p:pic>
      <p:pic>
        <p:nvPicPr>
          <p:cNvPr id="275" name="Google Shape;275;p32" descr="image.png"/>
          <p:cNvPicPr preferRelativeResize="0"/>
          <p:nvPr/>
        </p:nvPicPr>
        <p:blipFill rotWithShape="1">
          <a:blip r:embed="rId12">
            <a:alphaModFix/>
          </a:blip>
          <a:srcRect/>
          <a:stretch/>
        </p:blipFill>
        <p:spPr>
          <a:xfrm>
            <a:off x="1114425" y="3162300"/>
            <a:ext cx="3006030" cy="161925"/>
          </a:xfrm>
          <a:prstGeom prst="rect">
            <a:avLst/>
          </a:prstGeom>
          <a:noFill/>
          <a:ln>
            <a:noFill/>
          </a:ln>
        </p:spPr>
      </p:pic>
      <p:sp>
        <p:nvSpPr>
          <p:cNvPr id="276" name="Google Shape;276;p32"/>
          <p:cNvSpPr txBox="1"/>
          <p:nvPr/>
        </p:nvSpPr>
        <p:spPr>
          <a:xfrm>
            <a:off x="1114425" y="3857625"/>
            <a:ext cx="491802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STEP 2: MAGNITUDES</a:t>
            </a:r>
            <a:endParaRPr/>
          </a:p>
        </p:txBody>
      </p:sp>
      <p:sp>
        <p:nvSpPr>
          <p:cNvPr id="277" name="Google Shape;277;p32"/>
          <p:cNvSpPr/>
          <p:nvPr/>
        </p:nvSpPr>
        <p:spPr>
          <a:xfrm>
            <a:off x="1114425" y="4057650"/>
            <a:ext cx="491802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78" name="Google Shape;278;p32" descr="image.png"/>
          <p:cNvPicPr preferRelativeResize="0"/>
          <p:nvPr/>
        </p:nvPicPr>
        <p:blipFill rotWithShape="1">
          <a:blip r:embed="rId13">
            <a:alphaModFix/>
          </a:blip>
          <a:srcRect/>
          <a:stretch/>
        </p:blipFill>
        <p:spPr>
          <a:xfrm>
            <a:off x="1114425" y="4152900"/>
            <a:ext cx="3204418" cy="334863"/>
          </a:xfrm>
          <a:prstGeom prst="rect">
            <a:avLst/>
          </a:prstGeom>
          <a:noFill/>
          <a:ln>
            <a:noFill/>
          </a:ln>
        </p:spPr>
      </p:pic>
      <p:pic>
        <p:nvPicPr>
          <p:cNvPr id="279" name="Google Shape;279;p32" descr="image.png"/>
          <p:cNvPicPr preferRelativeResize="0"/>
          <p:nvPr/>
        </p:nvPicPr>
        <p:blipFill rotWithShape="1">
          <a:blip r:embed="rId14">
            <a:alphaModFix/>
          </a:blip>
          <a:srcRect/>
          <a:stretch/>
        </p:blipFill>
        <p:spPr>
          <a:xfrm>
            <a:off x="1114425" y="4583013"/>
            <a:ext cx="2530078" cy="297060"/>
          </a:xfrm>
          <a:prstGeom prst="rect">
            <a:avLst/>
          </a:prstGeom>
          <a:noFill/>
          <a:ln>
            <a:noFill/>
          </a:ln>
        </p:spPr>
      </p:pic>
      <p:sp>
        <p:nvSpPr>
          <p:cNvPr id="280" name="Google Shape;280;p32"/>
          <p:cNvSpPr txBox="1"/>
          <p:nvPr/>
        </p:nvSpPr>
        <p:spPr>
          <a:xfrm>
            <a:off x="7451675" y="2543175"/>
            <a:ext cx="390584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STEP 3: CALCULATE ANGLE Θ</a:t>
            </a:r>
            <a:endParaRPr/>
          </a:p>
        </p:txBody>
      </p:sp>
      <p:sp>
        <p:nvSpPr>
          <p:cNvPr id="281" name="Google Shape;281;p32"/>
          <p:cNvSpPr/>
          <p:nvPr/>
        </p:nvSpPr>
        <p:spPr>
          <a:xfrm>
            <a:off x="7451675" y="2743200"/>
            <a:ext cx="390584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82" name="Google Shape;282;p32" descr="image.png"/>
          <p:cNvPicPr preferRelativeResize="0"/>
          <p:nvPr/>
        </p:nvPicPr>
        <p:blipFill rotWithShape="1">
          <a:blip r:embed="rId15">
            <a:alphaModFix/>
          </a:blip>
          <a:srcRect/>
          <a:stretch/>
        </p:blipFill>
        <p:spPr>
          <a:xfrm>
            <a:off x="7451675" y="2838450"/>
            <a:ext cx="3905845" cy="322510"/>
          </a:xfrm>
          <a:prstGeom prst="rect">
            <a:avLst/>
          </a:prstGeom>
          <a:noFill/>
          <a:ln>
            <a:noFill/>
          </a:ln>
        </p:spPr>
      </p:pic>
      <p:sp>
        <p:nvSpPr>
          <p:cNvPr id="283" name="Google Shape;283;p32"/>
          <p:cNvSpPr txBox="1"/>
          <p:nvPr/>
        </p:nvSpPr>
        <p:spPr>
          <a:xfrm>
            <a:off x="7451675" y="3694360"/>
            <a:ext cx="390584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STEP 4: PROJECTION OF F ON D</a:t>
            </a:r>
            <a:endParaRPr/>
          </a:p>
        </p:txBody>
      </p:sp>
      <p:sp>
        <p:nvSpPr>
          <p:cNvPr id="284" name="Google Shape;284;p32"/>
          <p:cNvSpPr/>
          <p:nvPr/>
        </p:nvSpPr>
        <p:spPr>
          <a:xfrm>
            <a:off x="7451675" y="3894385"/>
            <a:ext cx="390584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85" name="Google Shape;285;p32" descr="image.png"/>
          <p:cNvPicPr preferRelativeResize="0"/>
          <p:nvPr/>
        </p:nvPicPr>
        <p:blipFill rotWithShape="1">
          <a:blip r:embed="rId16">
            <a:alphaModFix/>
          </a:blip>
          <a:srcRect/>
          <a:stretch/>
        </p:blipFill>
        <p:spPr>
          <a:xfrm>
            <a:off x="7451675" y="3989635"/>
            <a:ext cx="1912590" cy="283666"/>
          </a:xfrm>
          <a:prstGeom prst="rect">
            <a:avLst/>
          </a:prstGeom>
          <a:noFill/>
          <a:ln>
            <a:noFill/>
          </a:ln>
        </p:spPr>
      </p:pic>
      <p:pic>
        <p:nvPicPr>
          <p:cNvPr id="286" name="Google Shape;286;p32" descr="image.png"/>
          <p:cNvPicPr preferRelativeResize="0"/>
          <p:nvPr/>
        </p:nvPicPr>
        <p:blipFill rotWithShape="1">
          <a:blip r:embed="rId17">
            <a:alphaModFix/>
          </a:blip>
          <a:srcRect/>
          <a:stretch/>
        </p:blipFill>
        <p:spPr>
          <a:xfrm>
            <a:off x="7451675" y="4368551"/>
            <a:ext cx="981075" cy="320724"/>
          </a:xfrm>
          <a:prstGeom prst="rect">
            <a:avLst/>
          </a:prstGeom>
          <a:noFill/>
          <a:ln>
            <a:noFill/>
          </a:ln>
        </p:spPr>
      </p:pic>
      <p:sp>
        <p:nvSpPr>
          <p:cNvPr id="287" name="Google Shape;287;p32"/>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5.1: Calculation</a:t>
            </a:r>
            <a:endParaRPr/>
          </a:p>
        </p:txBody>
      </p:sp>
      <p:sp>
        <p:nvSpPr>
          <p:cNvPr id="288" name="Google Shape;288;p32"/>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3"/>
          <p:cNvSpPr txBox="1"/>
          <p:nvPr/>
        </p:nvSpPr>
        <p:spPr>
          <a:xfrm>
            <a:off x="2200513" y="2624137"/>
            <a:ext cx="7791000" cy="8313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5400" b="1" i="0" u="none" strike="noStrike" cap="none">
                <a:solidFill>
                  <a:srgbClr val="111827"/>
                </a:solidFill>
                <a:latin typeface="Inter"/>
                <a:ea typeface="Inter"/>
                <a:cs typeface="Inter"/>
                <a:sym typeface="Inter"/>
              </a:rPr>
              <a:t>Work-Energy Theorem</a:t>
            </a:r>
            <a:endParaRPr/>
          </a:p>
        </p:txBody>
      </p:sp>
      <p:sp>
        <p:nvSpPr>
          <p:cNvPr id="294" name="Google Shape;294;p33"/>
          <p:cNvSpPr txBox="1"/>
          <p:nvPr/>
        </p:nvSpPr>
        <p:spPr>
          <a:xfrm>
            <a:off x="1924050" y="3664148"/>
            <a:ext cx="83439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B7280"/>
                </a:solidFill>
                <a:latin typeface="Inter Light"/>
                <a:ea typeface="Inter Light"/>
                <a:cs typeface="Inter Light"/>
                <a:sym typeface="Inter Light"/>
              </a:rPr>
              <a:t>Complete Mathematical Derivation for Constant and Variable Forces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34" descr="For accessing 7Activestudio videos on mobile Download SCIENCETUTS App to Access 120+ hours of Free digital content.&#10;&#10;For more information:&#10;&#10;&#10;http://www.7activestudio.com      &#10;          info@7activestudio.com&#10;&#10;http://www.7activemedical.com/  &#10;           info@7activemedical.com&#10;&#10;http://www.sciencetuts.com/&#10;&#10;&#10;Contact:     +91- 9700061777,     &#10;                     040-64501777 / 65864777&#10;             &#10;&#10;7 Active Technology Solutions Pvt.Ltd. is an educational 3D digital content provider for K-12. We also customise the content as per your requirement for companies platform providers colleges etc . 7 Active driving force &quot;The Joy of Happy Learning&quot; -- is what makes difference from other digital content providers. We consider Student needs, Lecturer needs and College needs in designing the 3D &amp; 2D Animated Video Lectures. We are carrying a huge 3D Digital Library ready to use.&#10;&#10;The Work-Energy Theorem. The principle of work and kinetic energy (also known as the work-energy theorem) states that the work done by the sum of all forces acting on a particle equals the change in the kinetic energy of the particle." title="WORK ENERGY THEOREM">
            <a:hlinkClick r:id="rId3"/>
          </p:cNvPr>
          <p:cNvPicPr preferRelativeResize="0"/>
          <p:nvPr/>
        </p:nvPicPr>
        <p:blipFill>
          <a:blip r:embed="rId4">
            <a:alphaModFix/>
          </a:blip>
          <a:stretch>
            <a:fillRect/>
          </a:stretch>
        </p:blipFill>
        <p:spPr>
          <a:xfrm>
            <a:off x="152400" y="152400"/>
            <a:ext cx="12039600" cy="677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fade">
                                      <p:cBhvr>
                                        <p:cTn id="7" dur="10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35" descr="image.png"/>
          <p:cNvPicPr preferRelativeResize="0"/>
          <p:nvPr/>
        </p:nvPicPr>
        <p:blipFill rotWithShape="1">
          <a:blip r:embed="rId3">
            <a:alphaModFix/>
          </a:blip>
          <a:srcRect/>
          <a:stretch/>
        </p:blipFill>
        <p:spPr>
          <a:xfrm>
            <a:off x="581025" y="2769691"/>
            <a:ext cx="11029950" cy="1157287"/>
          </a:xfrm>
          <a:prstGeom prst="rect">
            <a:avLst/>
          </a:prstGeom>
          <a:noFill/>
          <a:ln>
            <a:noFill/>
          </a:ln>
        </p:spPr>
      </p:pic>
      <p:pic>
        <p:nvPicPr>
          <p:cNvPr id="305" name="Google Shape;305;p35" descr="image.png"/>
          <p:cNvPicPr preferRelativeResize="0"/>
          <p:nvPr/>
        </p:nvPicPr>
        <p:blipFill rotWithShape="1">
          <a:blip r:embed="rId4">
            <a:alphaModFix/>
          </a:blip>
          <a:srcRect/>
          <a:stretch/>
        </p:blipFill>
        <p:spPr>
          <a:xfrm>
            <a:off x="581025" y="4641353"/>
            <a:ext cx="5276850" cy="1179016"/>
          </a:xfrm>
          <a:prstGeom prst="rect">
            <a:avLst/>
          </a:prstGeom>
          <a:noFill/>
          <a:ln>
            <a:noFill/>
          </a:ln>
        </p:spPr>
      </p:pic>
      <p:pic>
        <p:nvPicPr>
          <p:cNvPr id="306" name="Google Shape;306;p35" descr="image.png"/>
          <p:cNvPicPr preferRelativeResize="0"/>
          <p:nvPr/>
        </p:nvPicPr>
        <p:blipFill rotWithShape="1">
          <a:blip r:embed="rId5">
            <a:alphaModFix/>
          </a:blip>
          <a:srcRect/>
          <a:stretch/>
        </p:blipFill>
        <p:spPr>
          <a:xfrm>
            <a:off x="6334125" y="4641353"/>
            <a:ext cx="5276850" cy="1179016"/>
          </a:xfrm>
          <a:prstGeom prst="rect">
            <a:avLst/>
          </a:prstGeom>
          <a:noFill/>
          <a:ln>
            <a:noFill/>
          </a:ln>
        </p:spPr>
      </p:pic>
      <p:sp>
        <p:nvSpPr>
          <p:cNvPr id="307" name="Google Shape;307;p35"/>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The Theorem Statement</a:t>
            </a:r>
            <a:endParaRPr/>
          </a:p>
        </p:txBody>
      </p:sp>
      <p:sp>
        <p:nvSpPr>
          <p:cNvPr id="308" name="Google Shape;308;p35"/>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9" name="Google Shape;309;p35"/>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a:t>
            </a:r>
            <a:r>
              <a:rPr lang="en-US" sz="1800" b="1" i="0" u="none" strike="noStrike" cap="none">
                <a:solidFill>
                  <a:srgbClr val="374151"/>
                </a:solidFill>
                <a:latin typeface="Inter"/>
                <a:ea typeface="Inter"/>
                <a:cs typeface="Inter"/>
                <a:sym typeface="Inter"/>
              </a:rPr>
              <a:t>Work-Energy Theorem</a:t>
            </a:r>
            <a:r>
              <a:rPr lang="en-US" sz="1800" b="0" i="0" u="none" strike="noStrike" cap="none">
                <a:solidFill>
                  <a:srgbClr val="374151"/>
                </a:solidFill>
                <a:latin typeface="Inter"/>
                <a:ea typeface="Inter"/>
                <a:cs typeface="Inter"/>
                <a:sym typeface="Inter"/>
              </a:rPr>
              <a:t> states that the net work done on an object by all forces is equal to its change in Kinetic Energy.</a:t>
            </a:r>
            <a:endParaRPr/>
          </a:p>
        </p:txBody>
      </p:sp>
      <p:pic>
        <p:nvPicPr>
          <p:cNvPr id="310" name="Google Shape;310;p35" descr="image.png"/>
          <p:cNvPicPr preferRelativeResize="0"/>
          <p:nvPr/>
        </p:nvPicPr>
        <p:blipFill rotWithShape="1">
          <a:blip r:embed="rId6">
            <a:alphaModFix/>
          </a:blip>
          <a:srcRect/>
          <a:stretch/>
        </p:blipFill>
        <p:spPr>
          <a:xfrm>
            <a:off x="4284464" y="3160216"/>
            <a:ext cx="3670696" cy="376237"/>
          </a:xfrm>
          <a:prstGeom prst="rect">
            <a:avLst/>
          </a:prstGeom>
          <a:noFill/>
          <a:ln>
            <a:noFill/>
          </a:ln>
        </p:spPr>
      </p:pic>
      <p:sp>
        <p:nvSpPr>
          <p:cNvPr id="311" name="Google Shape;311;p35"/>
          <p:cNvSpPr txBox="1"/>
          <p:nvPr/>
        </p:nvSpPr>
        <p:spPr>
          <a:xfrm>
            <a:off x="828675" y="4841378"/>
            <a:ext cx="4829100" cy="277200"/>
          </a:xfrm>
          <a:prstGeom prst="rect">
            <a:avLst/>
          </a:prstGeom>
          <a:noFill/>
          <a:ln>
            <a:noFill/>
          </a:ln>
        </p:spPr>
        <p:txBody>
          <a:bodyPr spcFirstLastPara="1" wrap="square" lIns="26670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065F46"/>
                </a:solidFill>
                <a:latin typeface="Inter SemiBold"/>
                <a:ea typeface="Inter SemiBold"/>
                <a:cs typeface="Inter SemiBold"/>
                <a:sym typeface="Inter SemiBold"/>
              </a:rPr>
              <a:t>If Work is Positive (+ve)</a:t>
            </a:r>
            <a:endParaRPr/>
          </a:p>
        </p:txBody>
      </p:sp>
      <p:sp>
        <p:nvSpPr>
          <p:cNvPr id="312" name="Google Shape;312;p35"/>
          <p:cNvSpPr txBox="1"/>
          <p:nvPr/>
        </p:nvSpPr>
        <p:spPr>
          <a:xfrm>
            <a:off x="828675" y="5254674"/>
            <a:ext cx="4829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047857"/>
                </a:solidFill>
                <a:latin typeface="Inter"/>
                <a:ea typeface="Inter"/>
                <a:cs typeface="Inter"/>
                <a:sym typeface="Inter"/>
              </a:rPr>
              <a:t>Kinetic Energy Increases</a:t>
            </a:r>
            <a:endParaRPr/>
          </a:p>
        </p:txBody>
      </p:sp>
      <p:sp>
        <p:nvSpPr>
          <p:cNvPr id="313" name="Google Shape;313;p35"/>
          <p:cNvSpPr txBox="1"/>
          <p:nvPr/>
        </p:nvSpPr>
        <p:spPr>
          <a:xfrm>
            <a:off x="6581775" y="4841378"/>
            <a:ext cx="4829100" cy="277200"/>
          </a:xfrm>
          <a:prstGeom prst="rect">
            <a:avLst/>
          </a:prstGeom>
          <a:noFill/>
          <a:ln>
            <a:noFill/>
          </a:ln>
        </p:spPr>
        <p:txBody>
          <a:bodyPr spcFirstLastPara="1" wrap="square" lIns="26670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991B1B"/>
                </a:solidFill>
                <a:latin typeface="Inter SemiBold"/>
                <a:ea typeface="Inter SemiBold"/>
                <a:cs typeface="Inter SemiBold"/>
                <a:sym typeface="Inter SemiBold"/>
              </a:rPr>
              <a:t>If Work is Negative (-ve)</a:t>
            </a:r>
            <a:endParaRPr/>
          </a:p>
        </p:txBody>
      </p:sp>
      <p:sp>
        <p:nvSpPr>
          <p:cNvPr id="314" name="Google Shape;314;p35"/>
          <p:cNvSpPr txBox="1"/>
          <p:nvPr/>
        </p:nvSpPr>
        <p:spPr>
          <a:xfrm>
            <a:off x="6581775" y="5254674"/>
            <a:ext cx="4829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B91C1C"/>
                </a:solidFill>
                <a:latin typeface="Inter"/>
                <a:ea typeface="Inter"/>
                <a:cs typeface="Inter"/>
                <a:sym typeface="Inter"/>
              </a:rPr>
              <a:t>Kinetic Energy Decreases</a:t>
            </a:r>
            <a:endParaRPr/>
          </a:p>
        </p:txBody>
      </p:sp>
      <p:pic>
        <p:nvPicPr>
          <p:cNvPr id="315" name="Google Shape;315;p35" descr="image.png"/>
          <p:cNvPicPr preferRelativeResize="0"/>
          <p:nvPr/>
        </p:nvPicPr>
        <p:blipFill rotWithShape="1">
          <a:blip r:embed="rId7">
            <a:alphaModFix/>
          </a:blip>
          <a:srcRect/>
          <a:stretch/>
        </p:blipFill>
        <p:spPr>
          <a:xfrm>
            <a:off x="828675" y="4898528"/>
            <a:ext cx="171450" cy="228600"/>
          </a:xfrm>
          <a:prstGeom prst="rect">
            <a:avLst/>
          </a:prstGeom>
          <a:noFill/>
          <a:ln>
            <a:noFill/>
          </a:ln>
        </p:spPr>
      </p:pic>
      <p:pic>
        <p:nvPicPr>
          <p:cNvPr id="316" name="Google Shape;316;p35" descr="image.png"/>
          <p:cNvPicPr preferRelativeResize="0"/>
          <p:nvPr/>
        </p:nvPicPr>
        <p:blipFill rotWithShape="1">
          <a:blip r:embed="rId8">
            <a:alphaModFix/>
          </a:blip>
          <a:srcRect/>
          <a:stretch/>
        </p:blipFill>
        <p:spPr>
          <a:xfrm>
            <a:off x="6581775" y="4898528"/>
            <a:ext cx="171450" cy="228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36" descr="image.png"/>
          <p:cNvPicPr preferRelativeResize="0"/>
          <p:nvPr/>
        </p:nvPicPr>
        <p:blipFill rotWithShape="1">
          <a:blip r:embed="rId3">
            <a:alphaModFix/>
          </a:blip>
          <a:srcRect/>
          <a:stretch/>
        </p:blipFill>
        <p:spPr>
          <a:xfrm>
            <a:off x="581025" y="2897237"/>
            <a:ext cx="5276850" cy="1497210"/>
          </a:xfrm>
          <a:prstGeom prst="rect">
            <a:avLst/>
          </a:prstGeom>
          <a:noFill/>
          <a:ln>
            <a:noFill/>
          </a:ln>
        </p:spPr>
      </p:pic>
      <p:pic>
        <p:nvPicPr>
          <p:cNvPr id="322" name="Google Shape;322;p36" descr="image.png"/>
          <p:cNvPicPr preferRelativeResize="0"/>
          <p:nvPr/>
        </p:nvPicPr>
        <p:blipFill rotWithShape="1">
          <a:blip r:embed="rId4">
            <a:alphaModFix/>
          </a:blip>
          <a:srcRect/>
          <a:stretch/>
        </p:blipFill>
        <p:spPr>
          <a:xfrm>
            <a:off x="581025" y="5257948"/>
            <a:ext cx="5276850" cy="993725"/>
          </a:xfrm>
          <a:prstGeom prst="rect">
            <a:avLst/>
          </a:prstGeom>
          <a:noFill/>
          <a:ln>
            <a:noFill/>
          </a:ln>
        </p:spPr>
      </p:pic>
      <p:pic>
        <p:nvPicPr>
          <p:cNvPr id="323" name="Google Shape;323;p36" descr="image.png"/>
          <p:cNvPicPr preferRelativeResize="0"/>
          <p:nvPr/>
        </p:nvPicPr>
        <p:blipFill rotWithShape="1">
          <a:blip r:embed="rId5">
            <a:alphaModFix/>
          </a:blip>
          <a:srcRect/>
          <a:stretch/>
        </p:blipFill>
        <p:spPr>
          <a:xfrm>
            <a:off x="6334125" y="1514475"/>
            <a:ext cx="5276850" cy="4880074"/>
          </a:xfrm>
          <a:prstGeom prst="rect">
            <a:avLst/>
          </a:prstGeom>
          <a:noFill/>
          <a:ln>
            <a:noFill/>
          </a:ln>
        </p:spPr>
      </p:pic>
      <p:sp>
        <p:nvSpPr>
          <p:cNvPr id="324" name="Google Shape;324;p36"/>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Constant Force (Part 1)</a:t>
            </a:r>
            <a:endParaRPr/>
          </a:p>
        </p:txBody>
      </p:sp>
      <p:sp>
        <p:nvSpPr>
          <p:cNvPr id="325" name="Google Shape;325;p36"/>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26" name="Google Shape;326;p36"/>
          <p:cNvSpPr txBox="1"/>
          <p:nvPr/>
        </p:nvSpPr>
        <p:spPr>
          <a:xfrm>
            <a:off x="581025" y="1514475"/>
            <a:ext cx="52770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We begin with the third equation of motion (kinematics) for an object undergoing constant acceleration:</a:t>
            </a:r>
            <a:endParaRPr/>
          </a:p>
        </p:txBody>
      </p:sp>
      <p:sp>
        <p:nvSpPr>
          <p:cNvPr id="327" name="Google Shape;327;p36"/>
          <p:cNvSpPr txBox="1"/>
          <p:nvPr/>
        </p:nvSpPr>
        <p:spPr>
          <a:xfrm>
            <a:off x="581025" y="4537323"/>
            <a:ext cx="5277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Multiply both sides of the equation by :</a:t>
            </a:r>
            <a:endParaRPr/>
          </a:p>
        </p:txBody>
      </p:sp>
      <p:sp>
        <p:nvSpPr>
          <p:cNvPr id="328" name="Google Shape;328;p36"/>
          <p:cNvSpPr txBox="1"/>
          <p:nvPr/>
        </p:nvSpPr>
        <p:spPr>
          <a:xfrm>
            <a:off x="876300" y="3144887"/>
            <a:ext cx="1971600" cy="66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Equation of Motion:</a:t>
            </a:r>
            <a:endParaRPr/>
          </a:p>
        </p:txBody>
      </p:sp>
      <p:pic>
        <p:nvPicPr>
          <p:cNvPr id="329" name="Google Shape;329;p36" descr="image.png"/>
          <p:cNvPicPr preferRelativeResize="0"/>
          <p:nvPr/>
        </p:nvPicPr>
        <p:blipFill rotWithShape="1">
          <a:blip r:embed="rId6">
            <a:alphaModFix/>
          </a:blip>
          <a:srcRect/>
          <a:stretch/>
        </p:blipFill>
        <p:spPr>
          <a:xfrm>
            <a:off x="2180332" y="3765798"/>
            <a:ext cx="2125860" cy="381000"/>
          </a:xfrm>
          <a:prstGeom prst="rect">
            <a:avLst/>
          </a:prstGeom>
          <a:noFill/>
          <a:ln>
            <a:noFill/>
          </a:ln>
        </p:spPr>
      </p:pic>
      <p:pic>
        <p:nvPicPr>
          <p:cNvPr id="330" name="Google Shape;330;p36" descr="image.png"/>
          <p:cNvPicPr preferRelativeResize="0"/>
          <p:nvPr/>
        </p:nvPicPr>
        <p:blipFill rotWithShape="1">
          <a:blip r:embed="rId7">
            <a:alphaModFix/>
          </a:blip>
          <a:srcRect/>
          <a:stretch/>
        </p:blipFill>
        <p:spPr>
          <a:xfrm>
            <a:off x="4936628" y="4537323"/>
            <a:ext cx="457200" cy="434875"/>
          </a:xfrm>
          <a:prstGeom prst="rect">
            <a:avLst/>
          </a:prstGeom>
          <a:noFill/>
          <a:ln>
            <a:noFill/>
          </a:ln>
        </p:spPr>
      </p:pic>
      <p:pic>
        <p:nvPicPr>
          <p:cNvPr id="331" name="Google Shape;331;p36" descr="image.png"/>
          <p:cNvPicPr preferRelativeResize="0"/>
          <p:nvPr/>
        </p:nvPicPr>
        <p:blipFill rotWithShape="1">
          <a:blip r:embed="rId8">
            <a:alphaModFix/>
          </a:blip>
          <a:srcRect/>
          <a:stretch/>
        </p:blipFill>
        <p:spPr>
          <a:xfrm>
            <a:off x="1092696" y="5505598"/>
            <a:ext cx="4301132" cy="498425"/>
          </a:xfrm>
          <a:prstGeom prst="rect">
            <a:avLst/>
          </a:prstGeom>
          <a:noFill/>
          <a:ln>
            <a:noFill/>
          </a:ln>
        </p:spPr>
      </p:pic>
      <p:pic>
        <p:nvPicPr>
          <p:cNvPr id="332" name="Google Shape;332;p36" descr="image.png"/>
          <p:cNvPicPr preferRelativeResize="0"/>
          <p:nvPr/>
        </p:nvPicPr>
        <p:blipFill rotWithShape="1">
          <a:blip r:embed="rId9">
            <a:alphaModFix/>
          </a:blip>
          <a:srcRect/>
          <a:stretch/>
        </p:blipFill>
        <p:spPr>
          <a:xfrm>
            <a:off x="6343650" y="2432893"/>
            <a:ext cx="5257799" cy="30432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grpSp>
        <p:nvGrpSpPr>
          <p:cNvPr id="337" name="Google Shape;337;p37"/>
          <p:cNvGrpSpPr/>
          <p:nvPr/>
        </p:nvGrpSpPr>
        <p:grpSpPr>
          <a:xfrm>
            <a:off x="581025" y="1428750"/>
            <a:ext cx="11030100" cy="1428900"/>
            <a:chOff x="581025" y="1428750"/>
            <a:chExt cx="11030100" cy="1428900"/>
          </a:xfrm>
        </p:grpSpPr>
        <p:sp>
          <p:nvSpPr>
            <p:cNvPr id="338" name="Google Shape;338;p37"/>
            <p:cNvSpPr/>
            <p:nvPr/>
          </p:nvSpPr>
          <p:spPr>
            <a:xfrm>
              <a:off x="581025" y="1428750"/>
              <a:ext cx="11030100" cy="1428900"/>
            </a:xfrm>
            <a:prstGeom prst="roundRect">
              <a:avLst>
                <a:gd name="adj" fmla="val 800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9" name="Google Shape;339;p37"/>
            <p:cNvSpPr/>
            <p:nvPr/>
          </p:nvSpPr>
          <p:spPr>
            <a:xfrm>
              <a:off x="581025" y="1428750"/>
              <a:ext cx="57300" cy="14289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0" name="Google Shape;340;p37"/>
            <p:cNvSpPr txBox="1"/>
            <p:nvPr/>
          </p:nvSpPr>
          <p:spPr>
            <a:xfrm>
              <a:off x="857250" y="1571625"/>
              <a:ext cx="6191400" cy="114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800" b="0">
                  <a:solidFill>
                    <a:srgbClr val="2563EB"/>
                  </a:solidFill>
                  <a:latin typeface="Inter ExtraBold"/>
                  <a:ea typeface="Inter ExtraBold"/>
                  <a:cs typeface="Inter ExtraBold"/>
                  <a:sym typeface="Inter ExtraBold"/>
                </a:rPr>
                <a:t>01</a:t>
              </a:r>
              <a:r>
                <a:rPr lang="en-US" sz="1500" b="0">
                  <a:solidFill>
                    <a:srgbClr val="334155"/>
                  </a:solidFill>
                  <a:latin typeface="Inter Medium"/>
                  <a:ea typeface="Inter Medium"/>
                  <a:cs typeface="Inter Medium"/>
                  <a:sym typeface="Inter Medium"/>
                </a:rPr>
                <a:t>Expand the left side and simplify the right side of our equation:</a:t>
              </a:r>
              <a:endParaRPr>
                <a:latin typeface="Inter"/>
                <a:ea typeface="Inter"/>
                <a:cs typeface="Inter"/>
                <a:sym typeface="Inter"/>
              </a:endParaRPr>
            </a:p>
          </p:txBody>
        </p:sp>
      </p:grpSp>
      <p:pic>
        <p:nvPicPr>
          <p:cNvPr id="341" name="Google Shape;341;p37"/>
          <p:cNvPicPr preferRelativeResize="0"/>
          <p:nvPr/>
        </p:nvPicPr>
        <p:blipFill rotWithShape="1">
          <a:blip r:embed="rId3">
            <a:alphaModFix/>
          </a:blip>
          <a:srcRect t="515" b="515"/>
          <a:stretch/>
        </p:blipFill>
        <p:spPr>
          <a:xfrm>
            <a:off x="7810500" y="1895475"/>
            <a:ext cx="3173700" cy="498300"/>
          </a:xfrm>
          <a:prstGeom prst="rect">
            <a:avLst/>
          </a:prstGeom>
          <a:noFill/>
          <a:ln>
            <a:noFill/>
          </a:ln>
        </p:spPr>
      </p:pic>
      <p:grpSp>
        <p:nvGrpSpPr>
          <p:cNvPr id="342" name="Google Shape;342;p37"/>
          <p:cNvGrpSpPr/>
          <p:nvPr/>
        </p:nvGrpSpPr>
        <p:grpSpPr>
          <a:xfrm>
            <a:off x="581025" y="3048000"/>
            <a:ext cx="11030100" cy="1428900"/>
            <a:chOff x="581025" y="3048000"/>
            <a:chExt cx="11030100" cy="1428900"/>
          </a:xfrm>
        </p:grpSpPr>
        <p:sp>
          <p:nvSpPr>
            <p:cNvPr id="343" name="Google Shape;343;p37"/>
            <p:cNvSpPr/>
            <p:nvPr/>
          </p:nvSpPr>
          <p:spPr>
            <a:xfrm>
              <a:off x="581025" y="3048000"/>
              <a:ext cx="11030100" cy="1428900"/>
            </a:xfrm>
            <a:prstGeom prst="roundRect">
              <a:avLst>
                <a:gd name="adj" fmla="val 800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4" name="Google Shape;344;p37"/>
            <p:cNvSpPr/>
            <p:nvPr/>
          </p:nvSpPr>
          <p:spPr>
            <a:xfrm>
              <a:off x="581025" y="3048000"/>
              <a:ext cx="57300" cy="14289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5" name="Google Shape;345;p37"/>
            <p:cNvSpPr txBox="1"/>
            <p:nvPr/>
          </p:nvSpPr>
          <p:spPr>
            <a:xfrm>
              <a:off x="857250" y="3190875"/>
              <a:ext cx="61914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02</a:t>
              </a:r>
              <a:r>
                <a:rPr lang="en-US" sz="1500" b="0">
                  <a:solidFill>
                    <a:srgbClr val="334155"/>
                  </a:solidFill>
                  <a:latin typeface="Inter Medium"/>
                  <a:ea typeface="Inter Medium"/>
                  <a:cs typeface="Inter Medium"/>
                  <a:sym typeface="Inter Medium"/>
                </a:rPr>
                <a:t>From Newton's Second Law, we know that Force </a:t>
              </a:r>
              <a:r>
                <a:rPr lang="en-US" sz="1500" b="1">
                  <a:solidFill>
                    <a:srgbClr val="2563EB"/>
                  </a:solidFill>
                  <a:latin typeface="Inter"/>
                  <a:ea typeface="Inter"/>
                  <a:cs typeface="Inter"/>
                  <a:sym typeface="Inter"/>
                </a:rPr>
                <a:t>F = ma</a:t>
              </a:r>
              <a:r>
                <a:rPr lang="en-US" sz="1500" b="0">
                  <a:solidFill>
                    <a:srgbClr val="334155"/>
                  </a:solidFill>
                  <a:latin typeface="Inter Medium"/>
                  <a:ea typeface="Inter Medium"/>
                  <a:cs typeface="Inter Medium"/>
                  <a:sym typeface="Inter Medium"/>
                </a:rPr>
                <a:t>.</a:t>
              </a:r>
              <a:br>
                <a:rPr lang="en-US" sz="1500" b="0">
                  <a:solidFill>
                    <a:srgbClr val="334155"/>
                  </a:solidFill>
                  <a:latin typeface="Inter Medium"/>
                  <a:ea typeface="Inter Medium"/>
                  <a:cs typeface="Inter Medium"/>
                  <a:sym typeface="Inter Medium"/>
                </a:rPr>
              </a:br>
              <a:r>
                <a:rPr lang="en-US" sz="1500" b="0">
                  <a:solidFill>
                    <a:srgbClr val="334155"/>
                  </a:solidFill>
                  <a:latin typeface="Inter Medium"/>
                  <a:ea typeface="Inter Medium"/>
                  <a:cs typeface="Inter Medium"/>
                  <a:sym typeface="Inter Medium"/>
                </a:rPr>
                <a:t>We substitute this into the right side:</a:t>
              </a:r>
              <a:endParaRPr>
                <a:latin typeface="Inter"/>
                <a:ea typeface="Inter"/>
                <a:cs typeface="Inter"/>
                <a:sym typeface="Inter"/>
              </a:endParaRPr>
            </a:p>
          </p:txBody>
        </p:sp>
      </p:grpSp>
      <p:sp>
        <p:nvSpPr>
          <p:cNvPr id="346" name="Google Shape;346;p37"/>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Constant Force (Part 2)</a:t>
            </a:r>
            <a:endParaRPr/>
          </a:p>
        </p:txBody>
      </p:sp>
      <p:pic>
        <p:nvPicPr>
          <p:cNvPr id="347" name="Google Shape;347;p37"/>
          <p:cNvPicPr preferRelativeResize="0"/>
          <p:nvPr/>
        </p:nvPicPr>
        <p:blipFill rotWithShape="1">
          <a:blip r:embed="rId4">
            <a:alphaModFix/>
          </a:blip>
          <a:srcRect t="1343" b="1353"/>
          <a:stretch/>
        </p:blipFill>
        <p:spPr>
          <a:xfrm>
            <a:off x="8839200" y="3286125"/>
            <a:ext cx="1105800" cy="266700"/>
          </a:xfrm>
          <a:prstGeom prst="rect">
            <a:avLst/>
          </a:prstGeom>
          <a:noFill/>
          <a:ln>
            <a:noFill/>
          </a:ln>
        </p:spPr>
      </p:pic>
      <p:sp>
        <p:nvSpPr>
          <p:cNvPr id="348" name="Google Shape;348;p37"/>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49" name="Google Shape;349;p37"/>
          <p:cNvPicPr preferRelativeResize="0"/>
          <p:nvPr/>
        </p:nvPicPr>
        <p:blipFill rotWithShape="1">
          <a:blip r:embed="rId5">
            <a:alphaModFix/>
          </a:blip>
          <a:srcRect t="377" b="377"/>
          <a:stretch/>
        </p:blipFill>
        <p:spPr>
          <a:xfrm>
            <a:off x="7810500" y="3762375"/>
            <a:ext cx="3165000" cy="498300"/>
          </a:xfrm>
          <a:prstGeom prst="rect">
            <a:avLst/>
          </a:prstGeom>
          <a:noFill/>
          <a:ln>
            <a:noFill/>
          </a:ln>
        </p:spPr>
      </p:pic>
      <p:grpSp>
        <p:nvGrpSpPr>
          <p:cNvPr id="350" name="Google Shape;350;p37"/>
          <p:cNvGrpSpPr/>
          <p:nvPr/>
        </p:nvGrpSpPr>
        <p:grpSpPr>
          <a:xfrm>
            <a:off x="581025" y="4667250"/>
            <a:ext cx="11030100" cy="1619100"/>
            <a:chOff x="581025" y="4667250"/>
            <a:chExt cx="11030100" cy="1619100"/>
          </a:xfrm>
        </p:grpSpPr>
        <p:sp>
          <p:nvSpPr>
            <p:cNvPr id="351" name="Google Shape;351;p37"/>
            <p:cNvSpPr/>
            <p:nvPr/>
          </p:nvSpPr>
          <p:spPr>
            <a:xfrm>
              <a:off x="581025" y="4667250"/>
              <a:ext cx="11030100" cy="1619100"/>
            </a:xfrm>
            <a:prstGeom prst="roundRect">
              <a:avLst>
                <a:gd name="adj" fmla="val 705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2" name="Google Shape;352;p37"/>
            <p:cNvSpPr/>
            <p:nvPr/>
          </p:nvSpPr>
          <p:spPr>
            <a:xfrm>
              <a:off x="581025" y="4667250"/>
              <a:ext cx="57300" cy="16191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3" name="Google Shape;353;p37"/>
            <p:cNvSpPr txBox="1"/>
            <p:nvPr/>
          </p:nvSpPr>
          <p:spPr>
            <a:xfrm>
              <a:off x="857250" y="4810125"/>
              <a:ext cx="6191400" cy="1333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03</a:t>
              </a:r>
              <a:r>
                <a:rPr lang="en-US" sz="1500" b="0">
                  <a:solidFill>
                    <a:srgbClr val="334155"/>
                  </a:solidFill>
                  <a:latin typeface="Inter Medium"/>
                  <a:ea typeface="Inter Medium"/>
                  <a:cs typeface="Inter Medium"/>
                  <a:sym typeface="Inter Medium"/>
                </a:rPr>
                <a:t>Recognizing the definitions of Kinetic Energy and Work:</a:t>
              </a:r>
              <a:endParaRPr>
                <a:latin typeface="Inter"/>
                <a:ea typeface="Inter"/>
                <a:cs typeface="Inter"/>
                <a:sym typeface="Inter"/>
              </a:endParaRPr>
            </a:p>
            <a:p>
              <a:pPr marL="0" lvl="0" indent="0" algn="l" rtl="0">
                <a:spcBef>
                  <a:spcPts val="900"/>
                </a:spcBef>
                <a:spcAft>
                  <a:spcPts val="0"/>
                </a:spcAft>
                <a:buNone/>
              </a:pPr>
              <a:endParaRPr>
                <a:latin typeface="Inter"/>
                <a:ea typeface="Inter"/>
                <a:cs typeface="Inter"/>
                <a:sym typeface="Inter"/>
              </a:endParaRPr>
            </a:p>
          </p:txBody>
        </p:sp>
      </p:grpSp>
      <p:pic>
        <p:nvPicPr>
          <p:cNvPr id="354" name="Google Shape;354;p37"/>
          <p:cNvPicPr preferRelativeResize="0"/>
          <p:nvPr/>
        </p:nvPicPr>
        <p:blipFill rotWithShape="1">
          <a:blip r:embed="rId6">
            <a:alphaModFix/>
          </a:blip>
          <a:srcRect t="1551" b="1541"/>
          <a:stretch/>
        </p:blipFill>
        <p:spPr>
          <a:xfrm>
            <a:off x="8420100" y="5295900"/>
            <a:ext cx="1944900" cy="34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grpSp>
        <p:nvGrpSpPr>
          <p:cNvPr id="359" name="Google Shape;359;p38"/>
          <p:cNvGrpSpPr/>
          <p:nvPr/>
        </p:nvGrpSpPr>
        <p:grpSpPr>
          <a:xfrm>
            <a:off x="581025" y="1428750"/>
            <a:ext cx="11030100" cy="1333500"/>
            <a:chOff x="581025" y="1428750"/>
            <a:chExt cx="11030100" cy="1333500"/>
          </a:xfrm>
        </p:grpSpPr>
        <p:sp>
          <p:nvSpPr>
            <p:cNvPr id="360" name="Google Shape;360;p38"/>
            <p:cNvSpPr/>
            <p:nvPr/>
          </p:nvSpPr>
          <p:spPr>
            <a:xfrm>
              <a:off x="581025" y="1428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1" name="Google Shape;361;p38"/>
            <p:cNvSpPr/>
            <p:nvPr/>
          </p:nvSpPr>
          <p:spPr>
            <a:xfrm>
              <a:off x="581025" y="1428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2" name="Google Shape;362;p38"/>
            <p:cNvSpPr txBox="1"/>
            <p:nvPr/>
          </p:nvSpPr>
          <p:spPr>
            <a:xfrm>
              <a:off x="857250" y="1428750"/>
              <a:ext cx="71439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01</a:t>
              </a:r>
              <a:r>
                <a:rPr lang="en-US" sz="1500" b="0">
                  <a:solidFill>
                    <a:srgbClr val="334155"/>
                  </a:solidFill>
                  <a:latin typeface="Inter Medium"/>
                  <a:ea typeface="Inter Medium"/>
                  <a:cs typeface="Inter Medium"/>
                  <a:sym typeface="Inter Medium"/>
                </a:rPr>
                <a:t>When force is not constant, we use calculus. Start with the formula for Kinetic Energy:</a:t>
              </a:r>
              <a:endParaRPr sz="1500" b="0">
                <a:solidFill>
                  <a:srgbClr val="334155"/>
                </a:solidFill>
                <a:latin typeface="Inter Medium"/>
                <a:ea typeface="Inter Medium"/>
                <a:cs typeface="Inter Medium"/>
                <a:sym typeface="Inter Medium"/>
              </a:endParaRPr>
            </a:p>
          </p:txBody>
        </p:sp>
      </p:grpSp>
      <p:pic>
        <p:nvPicPr>
          <p:cNvPr id="363" name="Google Shape;363;p38"/>
          <p:cNvPicPr preferRelativeResize="0"/>
          <p:nvPr/>
        </p:nvPicPr>
        <p:blipFill rotWithShape="1">
          <a:blip r:embed="rId3">
            <a:alphaModFix/>
          </a:blip>
          <a:srcRect t="348" b="348"/>
          <a:stretch/>
        </p:blipFill>
        <p:spPr>
          <a:xfrm>
            <a:off x="9048750" y="1847850"/>
            <a:ext cx="1477200" cy="498300"/>
          </a:xfrm>
          <a:prstGeom prst="rect">
            <a:avLst/>
          </a:prstGeom>
          <a:noFill/>
          <a:ln>
            <a:noFill/>
          </a:ln>
        </p:spPr>
      </p:pic>
      <p:grpSp>
        <p:nvGrpSpPr>
          <p:cNvPr id="364" name="Google Shape;364;p38"/>
          <p:cNvGrpSpPr/>
          <p:nvPr/>
        </p:nvGrpSpPr>
        <p:grpSpPr>
          <a:xfrm>
            <a:off x="581025" y="2952750"/>
            <a:ext cx="11030100" cy="1333500"/>
            <a:chOff x="581025" y="2952750"/>
            <a:chExt cx="11030100" cy="1333500"/>
          </a:xfrm>
        </p:grpSpPr>
        <p:sp>
          <p:nvSpPr>
            <p:cNvPr id="365" name="Google Shape;365;p38"/>
            <p:cNvSpPr/>
            <p:nvPr/>
          </p:nvSpPr>
          <p:spPr>
            <a:xfrm>
              <a:off x="581025" y="2952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6" name="Google Shape;366;p38"/>
            <p:cNvSpPr/>
            <p:nvPr/>
          </p:nvSpPr>
          <p:spPr>
            <a:xfrm>
              <a:off x="581025" y="2952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7" name="Google Shape;367;p38"/>
            <p:cNvSpPr txBox="1"/>
            <p:nvPr/>
          </p:nvSpPr>
          <p:spPr>
            <a:xfrm>
              <a:off x="857250" y="2952750"/>
              <a:ext cx="71439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02</a:t>
              </a:r>
              <a:r>
                <a:rPr lang="en-US" sz="1500" b="0">
                  <a:solidFill>
                    <a:srgbClr val="334155"/>
                  </a:solidFill>
                  <a:latin typeface="Inter Medium"/>
                  <a:ea typeface="Inter Medium"/>
                  <a:cs typeface="Inter Medium"/>
                  <a:sym typeface="Inter Medium"/>
                </a:rPr>
                <a:t>Differentiate both sides with respect to time </a:t>
              </a:r>
              <a:r>
                <a:rPr lang="en-US" sz="1500" b="0" i="1">
                  <a:solidFill>
                    <a:srgbClr val="334155"/>
                  </a:solidFill>
                  <a:latin typeface="Inter Medium"/>
                  <a:ea typeface="Inter Medium"/>
                  <a:cs typeface="Inter Medium"/>
                  <a:sym typeface="Inter Medium"/>
                </a:rPr>
                <a:t>t</a:t>
              </a:r>
              <a:r>
                <a:rPr lang="en-US" sz="1500" b="0">
                  <a:solidFill>
                    <a:srgbClr val="334155"/>
                  </a:solidFill>
                  <a:latin typeface="Inter Medium"/>
                  <a:ea typeface="Inter Medium"/>
                  <a:cs typeface="Inter Medium"/>
                  <a:sym typeface="Inter Medium"/>
                </a:rPr>
                <a:t>:</a:t>
              </a:r>
              <a:endParaRPr sz="1500" b="0">
                <a:solidFill>
                  <a:srgbClr val="334155"/>
                </a:solidFill>
                <a:latin typeface="Inter Medium"/>
                <a:ea typeface="Inter Medium"/>
                <a:cs typeface="Inter Medium"/>
                <a:sym typeface="Inter Medium"/>
              </a:endParaRPr>
            </a:p>
          </p:txBody>
        </p:sp>
      </p:grpSp>
      <p:sp>
        <p:nvSpPr>
          <p:cNvPr id="368" name="Google Shape;368;p38"/>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Variable Force (Part 1)</a:t>
            </a:r>
            <a:endParaRPr/>
          </a:p>
        </p:txBody>
      </p:sp>
      <p:pic>
        <p:nvPicPr>
          <p:cNvPr id="369" name="Google Shape;369;p38"/>
          <p:cNvPicPr preferRelativeResize="0"/>
          <p:nvPr/>
        </p:nvPicPr>
        <p:blipFill rotWithShape="1">
          <a:blip r:embed="rId4">
            <a:alphaModFix/>
          </a:blip>
          <a:srcRect t="377" b="367"/>
          <a:stretch/>
        </p:blipFill>
        <p:spPr>
          <a:xfrm>
            <a:off x="8886825" y="3362325"/>
            <a:ext cx="1801200" cy="517500"/>
          </a:xfrm>
          <a:prstGeom prst="rect">
            <a:avLst/>
          </a:prstGeom>
          <a:noFill/>
          <a:ln>
            <a:noFill/>
          </a:ln>
        </p:spPr>
      </p:pic>
      <p:sp>
        <p:nvSpPr>
          <p:cNvPr id="370" name="Google Shape;370;p38"/>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nvGrpSpPr>
          <p:cNvPr id="371" name="Google Shape;371;p38"/>
          <p:cNvGrpSpPr/>
          <p:nvPr/>
        </p:nvGrpSpPr>
        <p:grpSpPr>
          <a:xfrm>
            <a:off x="581025" y="4476750"/>
            <a:ext cx="11030100" cy="1333500"/>
            <a:chOff x="581025" y="4476750"/>
            <a:chExt cx="11030100" cy="1333500"/>
          </a:xfrm>
        </p:grpSpPr>
        <p:sp>
          <p:nvSpPr>
            <p:cNvPr id="372" name="Google Shape;372;p38"/>
            <p:cNvSpPr/>
            <p:nvPr/>
          </p:nvSpPr>
          <p:spPr>
            <a:xfrm>
              <a:off x="581025" y="4476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3" name="Google Shape;373;p38"/>
            <p:cNvSpPr/>
            <p:nvPr/>
          </p:nvSpPr>
          <p:spPr>
            <a:xfrm>
              <a:off x="581025" y="4476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4" name="Google Shape;374;p38"/>
            <p:cNvSpPr txBox="1"/>
            <p:nvPr/>
          </p:nvSpPr>
          <p:spPr>
            <a:xfrm>
              <a:off x="857250" y="4476750"/>
              <a:ext cx="71439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03</a:t>
              </a:r>
              <a:r>
                <a:rPr lang="en-US" sz="1500" b="0">
                  <a:solidFill>
                    <a:srgbClr val="334155"/>
                  </a:solidFill>
                  <a:latin typeface="Inter Medium"/>
                  <a:ea typeface="Inter Medium"/>
                  <a:cs typeface="Inter Medium"/>
                  <a:sym typeface="Inter Medium"/>
                </a:rPr>
                <a:t>Apply the chain rule to the right side to differentiate </a:t>
              </a:r>
              <a:r>
                <a:rPr lang="en-US" sz="1500" b="0" i="1">
                  <a:solidFill>
                    <a:srgbClr val="334155"/>
                  </a:solidFill>
                  <a:latin typeface="Inter Medium"/>
                  <a:ea typeface="Inter Medium"/>
                  <a:cs typeface="Inter Medium"/>
                  <a:sym typeface="Inter Medium"/>
                </a:rPr>
                <a:t>v</a:t>
              </a:r>
              <a:r>
                <a:rPr lang="en-US" sz="1500" b="0">
                  <a:solidFill>
                    <a:srgbClr val="334155"/>
                  </a:solidFill>
                  <a:latin typeface="Inter Medium"/>
                  <a:ea typeface="Inter Medium"/>
                  <a:cs typeface="Inter Medium"/>
                  <a:sym typeface="Inter Medium"/>
                </a:rPr>
                <a:t>² with respect to </a:t>
              </a:r>
              <a:r>
                <a:rPr lang="en-US" sz="1500" b="0" i="1">
                  <a:solidFill>
                    <a:srgbClr val="334155"/>
                  </a:solidFill>
                  <a:latin typeface="Inter Medium"/>
                  <a:ea typeface="Inter Medium"/>
                  <a:cs typeface="Inter Medium"/>
                  <a:sym typeface="Inter Medium"/>
                </a:rPr>
                <a:t>t</a:t>
              </a:r>
              <a:r>
                <a:rPr lang="en-US" sz="1500" b="0">
                  <a:solidFill>
                    <a:srgbClr val="334155"/>
                  </a:solidFill>
                  <a:latin typeface="Inter Medium"/>
                  <a:ea typeface="Inter Medium"/>
                  <a:cs typeface="Inter Medium"/>
                  <a:sym typeface="Inter Medium"/>
                </a:rPr>
                <a:t>:</a:t>
              </a:r>
              <a:endParaRPr sz="1500" b="0">
                <a:solidFill>
                  <a:srgbClr val="334155"/>
                </a:solidFill>
                <a:latin typeface="Inter Medium"/>
                <a:ea typeface="Inter Medium"/>
                <a:cs typeface="Inter Medium"/>
                <a:sym typeface="Inter Medium"/>
              </a:endParaRPr>
            </a:p>
          </p:txBody>
        </p:sp>
      </p:grpSp>
      <p:pic>
        <p:nvPicPr>
          <p:cNvPr id="375" name="Google Shape;375;p38"/>
          <p:cNvPicPr preferRelativeResize="0"/>
          <p:nvPr/>
        </p:nvPicPr>
        <p:blipFill rotWithShape="1">
          <a:blip r:embed="rId5">
            <a:alphaModFix/>
          </a:blip>
          <a:srcRect t="923" b="923"/>
          <a:stretch/>
        </p:blipFill>
        <p:spPr>
          <a:xfrm>
            <a:off x="8715375" y="4905375"/>
            <a:ext cx="2135400" cy="473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0" name="Google Shape;380;p39"/>
          <p:cNvGrpSpPr/>
          <p:nvPr/>
        </p:nvGrpSpPr>
        <p:grpSpPr>
          <a:xfrm>
            <a:off x="581025" y="1428750"/>
            <a:ext cx="11030100" cy="1333500"/>
            <a:chOff x="581025" y="1428750"/>
            <a:chExt cx="11030100" cy="1333500"/>
          </a:xfrm>
        </p:grpSpPr>
        <p:sp>
          <p:nvSpPr>
            <p:cNvPr id="381" name="Google Shape;381;p39"/>
            <p:cNvSpPr/>
            <p:nvPr/>
          </p:nvSpPr>
          <p:spPr>
            <a:xfrm>
              <a:off x="581025" y="1428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2" name="Google Shape;382;p39"/>
            <p:cNvSpPr/>
            <p:nvPr/>
          </p:nvSpPr>
          <p:spPr>
            <a:xfrm>
              <a:off x="581025" y="1428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3" name="Google Shape;383;p39"/>
            <p:cNvSpPr txBox="1"/>
            <p:nvPr/>
          </p:nvSpPr>
          <p:spPr>
            <a:xfrm>
              <a:off x="857250" y="1428750"/>
              <a:ext cx="7143900" cy="1333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01</a:t>
              </a:r>
              <a:r>
                <a:rPr lang="en-US" sz="1500" b="0">
                  <a:solidFill>
                    <a:srgbClr val="334155"/>
                  </a:solidFill>
                  <a:latin typeface="Inter Medium"/>
                  <a:ea typeface="Inter Medium"/>
                  <a:cs typeface="Inter Medium"/>
                  <a:sym typeface="Inter Medium"/>
                </a:rPr>
                <a:t>Simplify the expression by canceling the 2s and rearranging the terms:</a:t>
              </a:r>
              <a:endParaRPr sz="2800" b="0">
                <a:solidFill>
                  <a:srgbClr val="2563EB"/>
                </a:solidFill>
                <a:latin typeface="Inter ExtraBold"/>
                <a:ea typeface="Inter ExtraBold"/>
                <a:cs typeface="Inter ExtraBold"/>
                <a:sym typeface="Inter ExtraBold"/>
              </a:endParaRPr>
            </a:p>
          </p:txBody>
        </p:sp>
        <p:pic>
          <p:nvPicPr>
            <p:cNvPr id="384" name="Google Shape;384;p39"/>
            <p:cNvPicPr preferRelativeResize="0"/>
            <p:nvPr/>
          </p:nvPicPr>
          <p:blipFill rotWithShape="1">
            <a:blip r:embed="rId3">
              <a:alphaModFix/>
            </a:blip>
            <a:srcRect t="729" b="729"/>
            <a:stretch/>
          </p:blipFill>
          <p:spPr>
            <a:xfrm>
              <a:off x="9048750" y="1857375"/>
              <a:ext cx="1505700" cy="473100"/>
            </a:xfrm>
            <a:prstGeom prst="rect">
              <a:avLst/>
            </a:prstGeom>
            <a:noFill/>
            <a:ln>
              <a:noFill/>
            </a:ln>
          </p:spPr>
        </p:pic>
      </p:grpSp>
      <p:grpSp>
        <p:nvGrpSpPr>
          <p:cNvPr id="385" name="Google Shape;385;p39"/>
          <p:cNvGrpSpPr/>
          <p:nvPr/>
        </p:nvGrpSpPr>
        <p:grpSpPr>
          <a:xfrm>
            <a:off x="581025" y="2952750"/>
            <a:ext cx="11030100" cy="1333500"/>
            <a:chOff x="581025" y="2952750"/>
            <a:chExt cx="11030100" cy="1333500"/>
          </a:xfrm>
        </p:grpSpPr>
        <p:sp>
          <p:nvSpPr>
            <p:cNvPr id="386" name="Google Shape;386;p39"/>
            <p:cNvSpPr/>
            <p:nvPr/>
          </p:nvSpPr>
          <p:spPr>
            <a:xfrm>
              <a:off x="581025" y="2952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7" name="Google Shape;387;p39"/>
            <p:cNvSpPr/>
            <p:nvPr/>
          </p:nvSpPr>
          <p:spPr>
            <a:xfrm>
              <a:off x="581025" y="2952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8" name="Google Shape;388;p39"/>
            <p:cNvSpPr txBox="1"/>
            <p:nvPr/>
          </p:nvSpPr>
          <p:spPr>
            <a:xfrm>
              <a:off x="857250" y="2952750"/>
              <a:ext cx="7143900" cy="1333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02</a:t>
              </a:r>
              <a:r>
                <a:rPr lang="en-US" sz="1500" b="0">
                  <a:solidFill>
                    <a:srgbClr val="334155"/>
                  </a:solidFill>
                  <a:latin typeface="Inter Medium"/>
                  <a:ea typeface="Inter Medium"/>
                  <a:cs typeface="Inter Medium"/>
                  <a:sym typeface="Inter Medium"/>
                </a:rPr>
                <a:t>We know that acceleration </a:t>
              </a:r>
              <a:r>
                <a:rPr lang="en-US" sz="1500" b="0" i="1">
                  <a:solidFill>
                    <a:srgbClr val="334155"/>
                  </a:solidFill>
                  <a:latin typeface="Inter Medium"/>
                  <a:ea typeface="Inter Medium"/>
                  <a:cs typeface="Inter Medium"/>
                  <a:sym typeface="Inter Medium"/>
                </a:rPr>
                <a:t>a</a:t>
              </a:r>
              <a:r>
                <a:rPr lang="en-US" sz="1500" b="0">
                  <a:solidFill>
                    <a:srgbClr val="334155"/>
                  </a:solidFill>
                  <a:latin typeface="Inter Medium"/>
                  <a:ea typeface="Inter Medium"/>
                  <a:cs typeface="Inter Medium"/>
                  <a:sym typeface="Inter Medium"/>
                </a:rPr>
                <a:t> = </a:t>
              </a:r>
              <a:r>
                <a:rPr lang="en-US" sz="1500" b="0" i="1">
                  <a:solidFill>
                    <a:srgbClr val="334155"/>
                  </a:solidFill>
                  <a:latin typeface="Inter Medium"/>
                  <a:ea typeface="Inter Medium"/>
                  <a:cs typeface="Inter Medium"/>
                  <a:sym typeface="Inter Medium"/>
                </a:rPr>
                <a:t>dv/dt</a:t>
              </a:r>
              <a:r>
                <a:rPr lang="en-US" sz="1500" b="0">
                  <a:solidFill>
                    <a:srgbClr val="334155"/>
                  </a:solidFill>
                  <a:latin typeface="Inter Medium"/>
                  <a:ea typeface="Inter Medium"/>
                  <a:cs typeface="Inter Medium"/>
                  <a:sym typeface="Inter Medium"/>
                </a:rPr>
                <a:t> and Force </a:t>
              </a:r>
              <a:r>
                <a:rPr lang="en-US" sz="1500" b="0" i="1">
                  <a:solidFill>
                    <a:srgbClr val="334155"/>
                  </a:solidFill>
                  <a:latin typeface="Inter Medium"/>
                  <a:ea typeface="Inter Medium"/>
                  <a:cs typeface="Inter Medium"/>
                  <a:sym typeface="Inter Medium"/>
                </a:rPr>
                <a:t>F</a:t>
              </a:r>
              <a:r>
                <a:rPr lang="en-US" sz="1500" b="0">
                  <a:solidFill>
                    <a:srgbClr val="334155"/>
                  </a:solidFill>
                  <a:latin typeface="Inter Medium"/>
                  <a:ea typeface="Inter Medium"/>
                  <a:cs typeface="Inter Medium"/>
                  <a:sym typeface="Inter Medium"/>
                </a:rPr>
                <a:t> = </a:t>
              </a:r>
              <a:r>
                <a:rPr lang="en-US" sz="1500" b="0" i="1">
                  <a:solidFill>
                    <a:srgbClr val="334155"/>
                  </a:solidFill>
                  <a:latin typeface="Inter Medium"/>
                  <a:ea typeface="Inter Medium"/>
                  <a:cs typeface="Inter Medium"/>
                  <a:sym typeface="Inter Medium"/>
                </a:rPr>
                <a:t>ma</a:t>
              </a:r>
              <a:r>
                <a:rPr lang="en-US" sz="1500" b="0">
                  <a:solidFill>
                    <a:srgbClr val="334155"/>
                  </a:solidFill>
                  <a:latin typeface="Inter Medium"/>
                  <a:ea typeface="Inter Medium"/>
                  <a:cs typeface="Inter Medium"/>
                  <a:sym typeface="Inter Medium"/>
                </a:rPr>
                <a:t>. Substitute these into the equation:</a:t>
              </a:r>
              <a:endParaRPr sz="2800" b="0">
                <a:solidFill>
                  <a:srgbClr val="2563EB"/>
                </a:solidFill>
                <a:latin typeface="Inter ExtraBold"/>
                <a:ea typeface="Inter ExtraBold"/>
                <a:cs typeface="Inter ExtraBold"/>
                <a:sym typeface="Inter ExtraBold"/>
              </a:endParaRPr>
            </a:p>
          </p:txBody>
        </p:sp>
        <p:pic>
          <p:nvPicPr>
            <p:cNvPr id="389" name="Google Shape;389;p39"/>
            <p:cNvPicPr preferRelativeResize="0"/>
            <p:nvPr/>
          </p:nvPicPr>
          <p:blipFill rotWithShape="1">
            <a:blip r:embed="rId4">
              <a:alphaModFix/>
            </a:blip>
            <a:srcRect t="70" b="70"/>
            <a:stretch/>
          </p:blipFill>
          <p:spPr>
            <a:xfrm>
              <a:off x="9096375" y="3381375"/>
              <a:ext cx="1401900" cy="473100"/>
            </a:xfrm>
            <a:prstGeom prst="rect">
              <a:avLst/>
            </a:prstGeom>
            <a:noFill/>
            <a:ln>
              <a:noFill/>
            </a:ln>
          </p:spPr>
        </p:pic>
      </p:grpSp>
      <p:grpSp>
        <p:nvGrpSpPr>
          <p:cNvPr id="390" name="Google Shape;390;p39"/>
          <p:cNvGrpSpPr/>
          <p:nvPr/>
        </p:nvGrpSpPr>
        <p:grpSpPr>
          <a:xfrm>
            <a:off x="581025" y="4476750"/>
            <a:ext cx="11030100" cy="1333500"/>
            <a:chOff x="581025" y="4476750"/>
            <a:chExt cx="11030100" cy="1333500"/>
          </a:xfrm>
        </p:grpSpPr>
        <p:sp>
          <p:nvSpPr>
            <p:cNvPr id="391" name="Google Shape;391;p39"/>
            <p:cNvSpPr/>
            <p:nvPr/>
          </p:nvSpPr>
          <p:spPr>
            <a:xfrm>
              <a:off x="581025" y="4476750"/>
              <a:ext cx="11030100" cy="1333500"/>
            </a:xfrm>
            <a:prstGeom prst="roundRect">
              <a:avLst>
                <a:gd name="adj" fmla="val 8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2" name="Google Shape;392;p39"/>
            <p:cNvSpPr/>
            <p:nvPr/>
          </p:nvSpPr>
          <p:spPr>
            <a:xfrm>
              <a:off x="581025" y="4476750"/>
              <a:ext cx="57300" cy="13335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3" name="Google Shape;393;p39"/>
            <p:cNvSpPr txBox="1"/>
            <p:nvPr/>
          </p:nvSpPr>
          <p:spPr>
            <a:xfrm>
              <a:off x="857250" y="4476750"/>
              <a:ext cx="7143900" cy="1333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0">
                  <a:solidFill>
                    <a:srgbClr val="2563EB"/>
                  </a:solidFill>
                  <a:latin typeface="Inter ExtraBold"/>
                  <a:ea typeface="Inter ExtraBold"/>
                  <a:cs typeface="Inter ExtraBold"/>
                  <a:sym typeface="Inter ExtraBold"/>
                </a:rPr>
                <a:t>03</a:t>
              </a:r>
              <a:r>
                <a:rPr lang="en-US" sz="1500" b="0">
                  <a:solidFill>
                    <a:srgbClr val="334155"/>
                  </a:solidFill>
                  <a:latin typeface="Inter Medium"/>
                  <a:ea typeface="Inter Medium"/>
                  <a:cs typeface="Inter Medium"/>
                  <a:sym typeface="Inter Medium"/>
                </a:rPr>
                <a:t>Next, substitute velocity </a:t>
              </a:r>
              <a:r>
                <a:rPr lang="en-US" sz="1500" b="0" i="1">
                  <a:solidFill>
                    <a:srgbClr val="334155"/>
                  </a:solidFill>
                  <a:latin typeface="Inter Medium"/>
                  <a:ea typeface="Inter Medium"/>
                  <a:cs typeface="Inter Medium"/>
                  <a:sym typeface="Inter Medium"/>
                </a:rPr>
                <a:t>v</a:t>
              </a:r>
              <a:r>
                <a:rPr lang="en-US" sz="1500" b="0">
                  <a:solidFill>
                    <a:srgbClr val="334155"/>
                  </a:solidFill>
                  <a:latin typeface="Inter Medium"/>
                  <a:ea typeface="Inter Medium"/>
                  <a:cs typeface="Inter Medium"/>
                  <a:sym typeface="Inter Medium"/>
                </a:rPr>
                <a:t> with the rate of change of position, </a:t>
              </a:r>
              <a:r>
                <a:rPr lang="en-US" sz="1500" b="0" i="1">
                  <a:solidFill>
                    <a:srgbClr val="334155"/>
                  </a:solidFill>
                  <a:latin typeface="Inter Medium"/>
                  <a:ea typeface="Inter Medium"/>
                  <a:cs typeface="Inter Medium"/>
                  <a:sym typeface="Inter Medium"/>
                </a:rPr>
                <a:t>v</a:t>
              </a:r>
              <a:r>
                <a:rPr lang="en-US" sz="1500" b="0">
                  <a:solidFill>
                    <a:srgbClr val="334155"/>
                  </a:solidFill>
                  <a:latin typeface="Inter Medium"/>
                  <a:ea typeface="Inter Medium"/>
                  <a:cs typeface="Inter Medium"/>
                  <a:sym typeface="Inter Medium"/>
                </a:rPr>
                <a:t> = </a:t>
              </a:r>
              <a:r>
                <a:rPr lang="en-US" sz="1500" b="0" i="1">
                  <a:solidFill>
                    <a:srgbClr val="334155"/>
                  </a:solidFill>
                  <a:latin typeface="Inter Medium"/>
                  <a:ea typeface="Inter Medium"/>
                  <a:cs typeface="Inter Medium"/>
                  <a:sym typeface="Inter Medium"/>
                </a:rPr>
                <a:t>dx/dt</a:t>
              </a:r>
              <a:r>
                <a:rPr lang="en-US" sz="1500" b="0">
                  <a:solidFill>
                    <a:srgbClr val="334155"/>
                  </a:solidFill>
                  <a:latin typeface="Inter Medium"/>
                  <a:ea typeface="Inter Medium"/>
                  <a:cs typeface="Inter Medium"/>
                  <a:sym typeface="Inter Medium"/>
                </a:rPr>
                <a:t>:</a:t>
              </a:r>
              <a:endParaRPr sz="2800" b="0">
                <a:solidFill>
                  <a:srgbClr val="2563EB"/>
                </a:solidFill>
                <a:latin typeface="Inter ExtraBold"/>
                <a:ea typeface="Inter ExtraBold"/>
                <a:cs typeface="Inter ExtraBold"/>
                <a:sym typeface="Inter ExtraBold"/>
              </a:endParaRPr>
            </a:p>
          </p:txBody>
        </p:sp>
        <p:pic>
          <p:nvPicPr>
            <p:cNvPr id="394" name="Google Shape;394;p39"/>
            <p:cNvPicPr preferRelativeResize="0"/>
            <p:nvPr/>
          </p:nvPicPr>
          <p:blipFill rotWithShape="1">
            <a:blip r:embed="rId5">
              <a:alphaModFix/>
            </a:blip>
            <a:srcRect t="758" b="758"/>
            <a:stretch/>
          </p:blipFill>
          <p:spPr>
            <a:xfrm>
              <a:off x="9048750" y="4905375"/>
              <a:ext cx="1506600" cy="473100"/>
            </a:xfrm>
            <a:prstGeom prst="rect">
              <a:avLst/>
            </a:prstGeom>
            <a:noFill/>
            <a:ln>
              <a:noFill/>
            </a:ln>
          </p:spPr>
        </p:pic>
      </p:grpSp>
      <p:sp>
        <p:nvSpPr>
          <p:cNvPr id="395" name="Google Shape;395;p39"/>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Variable Force (Part 2)</a:t>
            </a:r>
            <a:endParaRPr/>
          </a:p>
        </p:txBody>
      </p:sp>
      <p:sp>
        <p:nvSpPr>
          <p:cNvPr id="396" name="Google Shape;396;p39"/>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40" descr="image.png"/>
          <p:cNvPicPr preferRelativeResize="0"/>
          <p:nvPr/>
        </p:nvPicPr>
        <p:blipFill rotWithShape="1">
          <a:blip r:embed="rId3">
            <a:alphaModFix/>
          </a:blip>
          <a:srcRect/>
          <a:stretch/>
        </p:blipFill>
        <p:spPr>
          <a:xfrm>
            <a:off x="581025" y="2916287"/>
            <a:ext cx="5276850" cy="781050"/>
          </a:xfrm>
          <a:prstGeom prst="rect">
            <a:avLst/>
          </a:prstGeom>
          <a:noFill/>
          <a:ln>
            <a:noFill/>
          </a:ln>
        </p:spPr>
      </p:pic>
      <p:pic>
        <p:nvPicPr>
          <p:cNvPr id="402" name="Google Shape;402;p40" descr="image.png"/>
          <p:cNvPicPr preferRelativeResize="0"/>
          <p:nvPr/>
        </p:nvPicPr>
        <p:blipFill rotWithShape="1">
          <a:blip r:embed="rId4">
            <a:alphaModFix/>
          </a:blip>
          <a:srcRect/>
          <a:stretch/>
        </p:blipFill>
        <p:spPr>
          <a:xfrm>
            <a:off x="576225" y="5840722"/>
            <a:ext cx="5276850" cy="973724"/>
          </a:xfrm>
          <a:prstGeom prst="rect">
            <a:avLst/>
          </a:prstGeom>
          <a:noFill/>
          <a:ln>
            <a:noFill/>
          </a:ln>
        </p:spPr>
      </p:pic>
      <p:pic>
        <p:nvPicPr>
          <p:cNvPr id="403" name="Google Shape;403;p40" descr="image.png"/>
          <p:cNvPicPr preferRelativeResize="0"/>
          <p:nvPr/>
        </p:nvPicPr>
        <p:blipFill rotWithShape="1">
          <a:blip r:embed="rId5">
            <a:alphaModFix/>
          </a:blip>
          <a:srcRect/>
          <a:stretch/>
        </p:blipFill>
        <p:spPr>
          <a:xfrm>
            <a:off x="6487417" y="1271336"/>
            <a:ext cx="5276850" cy="5543110"/>
          </a:xfrm>
          <a:prstGeom prst="rect">
            <a:avLst/>
          </a:prstGeom>
          <a:noFill/>
          <a:ln>
            <a:noFill/>
          </a:ln>
        </p:spPr>
      </p:pic>
      <p:sp>
        <p:nvSpPr>
          <p:cNvPr id="404" name="Google Shape;404;p40"/>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Variable Force (Part 3)</a:t>
            </a:r>
            <a:endParaRPr/>
          </a:p>
        </p:txBody>
      </p:sp>
      <p:sp>
        <p:nvSpPr>
          <p:cNvPr id="405" name="Google Shape;405;p40"/>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06" name="Google Shape;406;p40"/>
          <p:cNvSpPr txBox="1"/>
          <p:nvPr/>
        </p:nvSpPr>
        <p:spPr>
          <a:xfrm>
            <a:off x="581025" y="1514475"/>
            <a:ext cx="52770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By canceling from both sides, we relate the infinitesimal change in Kinetic Energy to the infinitesimal Work done:</a:t>
            </a:r>
            <a:endParaRPr/>
          </a:p>
        </p:txBody>
      </p:sp>
      <p:sp>
        <p:nvSpPr>
          <p:cNvPr id="407" name="Google Shape;407;p40"/>
          <p:cNvSpPr txBox="1"/>
          <p:nvPr/>
        </p:nvSpPr>
        <p:spPr>
          <a:xfrm>
            <a:off x="581024" y="3840212"/>
            <a:ext cx="5514975" cy="886397"/>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Now, we integrate both sides over the path of the object, from the initial state to the final state:</a:t>
            </a:r>
            <a:endParaRPr dirty="0"/>
          </a:p>
        </p:txBody>
      </p:sp>
      <p:pic>
        <p:nvPicPr>
          <p:cNvPr id="408" name="Google Shape;408;p40" descr="image.png"/>
          <p:cNvPicPr preferRelativeResize="0"/>
          <p:nvPr/>
        </p:nvPicPr>
        <p:blipFill rotWithShape="1">
          <a:blip r:embed="rId6">
            <a:alphaModFix/>
          </a:blip>
          <a:srcRect/>
          <a:stretch/>
        </p:blipFill>
        <p:spPr>
          <a:xfrm>
            <a:off x="2356544" y="3163937"/>
            <a:ext cx="1773435" cy="285750"/>
          </a:xfrm>
          <a:prstGeom prst="rect">
            <a:avLst/>
          </a:prstGeom>
          <a:noFill/>
          <a:ln>
            <a:noFill/>
          </a:ln>
        </p:spPr>
      </p:pic>
      <p:sp>
        <p:nvSpPr>
          <p:cNvPr id="409" name="Google Shape;409;p40"/>
          <p:cNvSpPr txBox="1"/>
          <p:nvPr/>
        </p:nvSpPr>
        <p:spPr>
          <a:xfrm>
            <a:off x="914400" y="4857303"/>
            <a:ext cx="49434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Initial state: Position ,      Kinetic Energy</a:t>
            </a:r>
            <a:endParaRPr/>
          </a:p>
        </p:txBody>
      </p:sp>
      <p:sp>
        <p:nvSpPr>
          <p:cNvPr id="410" name="Google Shape;410;p40"/>
          <p:cNvSpPr txBox="1"/>
          <p:nvPr/>
        </p:nvSpPr>
        <p:spPr>
          <a:xfrm>
            <a:off x="914400" y="5413474"/>
            <a:ext cx="49434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Final state: Position ,      Kinetic Energy</a:t>
            </a:r>
            <a:endParaRPr/>
          </a:p>
        </p:txBody>
      </p:sp>
      <p:pic>
        <p:nvPicPr>
          <p:cNvPr id="412" name="Google Shape;412;p40" descr="image.png"/>
          <p:cNvPicPr preferRelativeResize="0"/>
          <p:nvPr/>
        </p:nvPicPr>
        <p:blipFill rotWithShape="1">
          <a:blip r:embed="rId7">
            <a:alphaModFix/>
          </a:blip>
          <a:srcRect/>
          <a:stretch/>
        </p:blipFill>
        <p:spPr>
          <a:xfrm>
            <a:off x="1836689" y="6129321"/>
            <a:ext cx="2803028" cy="626119"/>
          </a:xfrm>
          <a:prstGeom prst="rect">
            <a:avLst/>
          </a:prstGeom>
          <a:noFill/>
          <a:ln>
            <a:noFill/>
          </a:ln>
        </p:spPr>
      </p:pic>
      <p:pic>
        <p:nvPicPr>
          <p:cNvPr id="413" name="Google Shape;413;p40" descr="image.png">
            <a:hlinkClick r:id="rId8"/>
          </p:cNvPr>
          <p:cNvPicPr preferRelativeResize="0"/>
          <p:nvPr/>
        </p:nvPicPr>
        <p:blipFill rotWithShape="1">
          <a:blip r:embed="rId9">
            <a:alphaModFix/>
          </a:blip>
          <a:srcRect/>
          <a:stretch/>
        </p:blipFill>
        <p:spPr>
          <a:xfrm>
            <a:off x="7113539" y="2572642"/>
            <a:ext cx="3714750" cy="3238500"/>
          </a:xfrm>
          <a:prstGeom prst="rect">
            <a:avLst/>
          </a:prstGeom>
          <a:noFill/>
          <a:ln>
            <a:noFill/>
          </a:ln>
        </p:spPr>
      </p:pic>
      <p:pic>
        <p:nvPicPr>
          <p:cNvPr id="414" name="Google Shape;414;p40" descr="image.png"/>
          <p:cNvPicPr preferRelativeResize="0"/>
          <p:nvPr/>
        </p:nvPicPr>
        <p:blipFill rotWithShape="1">
          <a:blip r:embed="rId10">
            <a:alphaModFix/>
          </a:blip>
          <a:srcRect/>
          <a:stretch/>
        </p:blipFill>
        <p:spPr>
          <a:xfrm>
            <a:off x="581025" y="4895403"/>
            <a:ext cx="114300" cy="200025"/>
          </a:xfrm>
          <a:prstGeom prst="rect">
            <a:avLst/>
          </a:prstGeom>
          <a:noFill/>
          <a:ln>
            <a:noFill/>
          </a:ln>
        </p:spPr>
      </p:pic>
      <p:pic>
        <p:nvPicPr>
          <p:cNvPr id="415" name="Google Shape;415;p40" descr="image.png"/>
          <p:cNvPicPr preferRelativeResize="0"/>
          <p:nvPr/>
        </p:nvPicPr>
        <p:blipFill rotWithShape="1">
          <a:blip r:embed="rId11">
            <a:alphaModFix/>
          </a:blip>
          <a:srcRect/>
          <a:stretch/>
        </p:blipFill>
        <p:spPr>
          <a:xfrm>
            <a:off x="3271838" y="4997670"/>
            <a:ext cx="333375" cy="271462"/>
          </a:xfrm>
          <a:prstGeom prst="rect">
            <a:avLst/>
          </a:prstGeom>
          <a:noFill/>
          <a:ln>
            <a:noFill/>
          </a:ln>
        </p:spPr>
      </p:pic>
      <p:pic>
        <p:nvPicPr>
          <p:cNvPr id="416" name="Google Shape;416;p40" descr="image.png"/>
          <p:cNvPicPr preferRelativeResize="0"/>
          <p:nvPr/>
        </p:nvPicPr>
        <p:blipFill rotWithShape="1">
          <a:blip r:embed="rId12">
            <a:alphaModFix/>
          </a:blip>
          <a:srcRect/>
          <a:stretch/>
        </p:blipFill>
        <p:spPr>
          <a:xfrm>
            <a:off x="5357812" y="4990476"/>
            <a:ext cx="390525" cy="347662"/>
          </a:xfrm>
          <a:prstGeom prst="rect">
            <a:avLst/>
          </a:prstGeom>
          <a:noFill/>
          <a:ln>
            <a:noFill/>
          </a:ln>
        </p:spPr>
      </p:pic>
      <p:pic>
        <p:nvPicPr>
          <p:cNvPr id="417" name="Google Shape;417;p40" descr="image.png"/>
          <p:cNvPicPr preferRelativeResize="0"/>
          <p:nvPr/>
        </p:nvPicPr>
        <p:blipFill rotWithShape="1">
          <a:blip r:embed="rId10">
            <a:alphaModFix/>
          </a:blip>
          <a:srcRect/>
          <a:stretch/>
        </p:blipFill>
        <p:spPr>
          <a:xfrm>
            <a:off x="581025" y="5451574"/>
            <a:ext cx="114300" cy="200025"/>
          </a:xfrm>
          <a:prstGeom prst="rect">
            <a:avLst/>
          </a:prstGeom>
          <a:noFill/>
          <a:ln>
            <a:noFill/>
          </a:ln>
        </p:spPr>
      </p:pic>
      <p:pic>
        <p:nvPicPr>
          <p:cNvPr id="418" name="Google Shape;418;p40" descr="image.png"/>
          <p:cNvPicPr preferRelativeResize="0"/>
          <p:nvPr/>
        </p:nvPicPr>
        <p:blipFill rotWithShape="1">
          <a:blip r:embed="rId13">
            <a:alphaModFix/>
          </a:blip>
          <a:srcRect/>
          <a:stretch/>
        </p:blipFill>
        <p:spPr>
          <a:xfrm>
            <a:off x="3214650" y="5539680"/>
            <a:ext cx="342900" cy="271462"/>
          </a:xfrm>
          <a:prstGeom prst="rect">
            <a:avLst/>
          </a:prstGeom>
          <a:noFill/>
          <a:ln>
            <a:noFill/>
          </a:ln>
        </p:spPr>
      </p:pic>
      <p:pic>
        <p:nvPicPr>
          <p:cNvPr id="419" name="Google Shape;419;p40" descr="image.png"/>
          <p:cNvPicPr preferRelativeResize="0"/>
          <p:nvPr/>
        </p:nvPicPr>
        <p:blipFill rotWithShape="1">
          <a:blip r:embed="rId14">
            <a:alphaModFix/>
          </a:blip>
          <a:srcRect/>
          <a:stretch/>
        </p:blipFill>
        <p:spPr>
          <a:xfrm>
            <a:off x="5357812" y="5487354"/>
            <a:ext cx="400050" cy="3476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41" descr="image.png"/>
          <p:cNvPicPr preferRelativeResize="0"/>
          <p:nvPr/>
        </p:nvPicPr>
        <p:blipFill rotWithShape="1">
          <a:blip r:embed="rId3">
            <a:alphaModFix/>
          </a:blip>
          <a:srcRect/>
          <a:stretch/>
        </p:blipFill>
        <p:spPr>
          <a:xfrm>
            <a:off x="581025" y="2165895"/>
            <a:ext cx="11029950" cy="1144488"/>
          </a:xfrm>
          <a:prstGeom prst="rect">
            <a:avLst/>
          </a:prstGeom>
          <a:noFill/>
          <a:ln>
            <a:noFill/>
          </a:ln>
        </p:spPr>
      </p:pic>
      <p:pic>
        <p:nvPicPr>
          <p:cNvPr id="425" name="Google Shape;425;p41" descr="image.png"/>
          <p:cNvPicPr preferRelativeResize="0"/>
          <p:nvPr/>
        </p:nvPicPr>
        <p:blipFill rotWithShape="1">
          <a:blip r:embed="rId4">
            <a:alphaModFix/>
          </a:blip>
          <a:srcRect/>
          <a:stretch/>
        </p:blipFill>
        <p:spPr>
          <a:xfrm>
            <a:off x="581025" y="3596133"/>
            <a:ext cx="11029950" cy="1073794"/>
          </a:xfrm>
          <a:prstGeom prst="rect">
            <a:avLst/>
          </a:prstGeom>
          <a:noFill/>
          <a:ln>
            <a:noFill/>
          </a:ln>
        </p:spPr>
      </p:pic>
      <p:pic>
        <p:nvPicPr>
          <p:cNvPr id="426" name="Google Shape;426;p41" descr="image.png"/>
          <p:cNvPicPr preferRelativeResize="0"/>
          <p:nvPr/>
        </p:nvPicPr>
        <p:blipFill rotWithShape="1">
          <a:blip r:embed="rId5">
            <a:alphaModFix/>
          </a:blip>
          <a:srcRect/>
          <a:stretch/>
        </p:blipFill>
        <p:spPr>
          <a:xfrm>
            <a:off x="581024" y="5736385"/>
            <a:ext cx="11029950" cy="1055039"/>
          </a:xfrm>
          <a:prstGeom prst="rect">
            <a:avLst/>
          </a:prstGeom>
          <a:noFill/>
          <a:ln>
            <a:noFill/>
          </a:ln>
        </p:spPr>
      </p:pic>
      <p:sp>
        <p:nvSpPr>
          <p:cNvPr id="428" name="Google Shape;428;p41"/>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Derivation for a Variable Force (Part 4)</a:t>
            </a:r>
            <a:endParaRPr/>
          </a:p>
        </p:txBody>
      </p:sp>
      <p:sp>
        <p:nvSpPr>
          <p:cNvPr id="429" name="Google Shape;429;p41"/>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30" name="Google Shape;430;p41"/>
          <p:cNvSpPr txBox="1"/>
          <p:nvPr/>
        </p:nvSpPr>
        <p:spPr>
          <a:xfrm>
            <a:off x="581025" y="1514475"/>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Evaluate the integral on the left side:</a:t>
            </a:r>
            <a:endParaRPr/>
          </a:p>
        </p:txBody>
      </p:sp>
      <p:sp>
        <p:nvSpPr>
          <p:cNvPr id="431" name="Google Shape;431;p41"/>
          <p:cNvSpPr txBox="1"/>
          <p:nvPr/>
        </p:nvSpPr>
        <p:spPr>
          <a:xfrm>
            <a:off x="581025" y="4812803"/>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right side of the equation is the standard definition of Work ( ) done by a variable force. We substitute :</a:t>
            </a:r>
            <a:endParaRPr/>
          </a:p>
        </p:txBody>
      </p:sp>
      <p:pic>
        <p:nvPicPr>
          <p:cNvPr id="433" name="Google Shape;433;p41" descr="image.png"/>
          <p:cNvPicPr preferRelativeResize="0"/>
          <p:nvPr/>
        </p:nvPicPr>
        <p:blipFill rotWithShape="1">
          <a:blip r:embed="rId6">
            <a:alphaModFix/>
          </a:blip>
          <a:srcRect/>
          <a:stretch/>
        </p:blipFill>
        <p:spPr>
          <a:xfrm>
            <a:off x="4555926" y="3843783"/>
            <a:ext cx="3127771" cy="578494"/>
          </a:xfrm>
          <a:prstGeom prst="rect">
            <a:avLst/>
          </a:prstGeom>
          <a:noFill/>
          <a:ln>
            <a:noFill/>
          </a:ln>
        </p:spPr>
      </p:pic>
      <p:pic>
        <p:nvPicPr>
          <p:cNvPr id="434" name="Google Shape;434;p41" descr="image.png"/>
          <p:cNvPicPr preferRelativeResize="0"/>
          <p:nvPr/>
        </p:nvPicPr>
        <p:blipFill rotWithShape="1">
          <a:blip r:embed="rId7">
            <a:alphaModFix/>
          </a:blip>
          <a:srcRect/>
          <a:stretch/>
        </p:blipFill>
        <p:spPr>
          <a:xfrm>
            <a:off x="2016577" y="5361132"/>
            <a:ext cx="361950" cy="266700"/>
          </a:xfrm>
          <a:prstGeom prst="rect">
            <a:avLst/>
          </a:prstGeom>
          <a:noFill/>
          <a:ln>
            <a:noFill/>
          </a:ln>
        </p:spPr>
      </p:pic>
      <p:sp>
        <p:nvSpPr>
          <p:cNvPr id="435" name="Google Shape;435;p41"/>
          <p:cNvSpPr txBox="1"/>
          <p:nvPr/>
        </p:nvSpPr>
        <p:spPr>
          <a:xfrm>
            <a:off x="876299" y="6077545"/>
            <a:ext cx="2280557" cy="40626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1D4ED8"/>
                </a:solidFill>
                <a:latin typeface="Inter SemiBold"/>
                <a:ea typeface="Inter SemiBold"/>
                <a:cs typeface="Inter SemiBold"/>
                <a:sym typeface="Inter SemiBold"/>
              </a:rPr>
              <a:t>Final Conclusion:</a:t>
            </a:r>
            <a:endParaRPr dirty="0"/>
          </a:p>
        </p:txBody>
      </p:sp>
      <p:pic>
        <p:nvPicPr>
          <p:cNvPr id="436" name="Google Shape;436;p41" descr="image.png"/>
          <p:cNvPicPr preferRelativeResize="0"/>
          <p:nvPr/>
        </p:nvPicPr>
        <p:blipFill rotWithShape="1">
          <a:blip r:embed="rId8">
            <a:alphaModFix/>
          </a:blip>
          <a:srcRect/>
          <a:stretch/>
        </p:blipFill>
        <p:spPr>
          <a:xfrm>
            <a:off x="5123556" y="6194991"/>
            <a:ext cx="1944885" cy="347662"/>
          </a:xfrm>
          <a:prstGeom prst="rect">
            <a:avLst/>
          </a:prstGeom>
          <a:noFill/>
          <a:ln>
            <a:noFill/>
          </a:ln>
        </p:spPr>
      </p:pic>
      <p:pic>
        <p:nvPicPr>
          <p:cNvPr id="3" name="Google Shape;412;p40" descr="image.png">
            <a:extLst>
              <a:ext uri="{FF2B5EF4-FFF2-40B4-BE49-F238E27FC236}">
                <a16:creationId xmlns:a16="http://schemas.microsoft.com/office/drawing/2014/main" id="{CD6F9BAE-8B29-1150-57D1-D6B66CDD2AEC}"/>
              </a:ext>
            </a:extLst>
          </p:cNvPr>
          <p:cNvPicPr preferRelativeResize="0"/>
          <p:nvPr/>
        </p:nvPicPr>
        <p:blipFill rotWithShape="1">
          <a:blip r:embed="rId9">
            <a:alphaModFix/>
          </a:blip>
          <a:srcRect/>
          <a:stretch/>
        </p:blipFill>
        <p:spPr>
          <a:xfrm>
            <a:off x="4694484" y="2461926"/>
            <a:ext cx="2803028" cy="62611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4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43" name="Google Shape;443;p42"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444" name="Google Shape;444;p42"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445" name="Google Shape;445;p42" descr="image.png"/>
          <p:cNvPicPr preferRelativeResize="0"/>
          <p:nvPr/>
        </p:nvPicPr>
        <p:blipFill rotWithShape="1">
          <a:blip r:embed="rId6">
            <a:alphaModFix/>
          </a:blip>
          <a:srcRect/>
          <a:stretch/>
        </p:blipFill>
        <p:spPr>
          <a:xfrm>
            <a:off x="6581775" y="2390775"/>
            <a:ext cx="4743450" cy="856803"/>
          </a:xfrm>
          <a:prstGeom prst="rect">
            <a:avLst/>
          </a:prstGeom>
          <a:noFill/>
          <a:ln>
            <a:noFill/>
          </a:ln>
        </p:spPr>
      </p:pic>
      <p:pic>
        <p:nvPicPr>
          <p:cNvPr id="446" name="Google Shape;446;p42" descr="image.png"/>
          <p:cNvPicPr preferRelativeResize="0"/>
          <p:nvPr/>
        </p:nvPicPr>
        <p:blipFill rotWithShape="1">
          <a:blip r:embed="rId7">
            <a:alphaModFix/>
          </a:blip>
          <a:srcRect/>
          <a:stretch/>
        </p:blipFill>
        <p:spPr>
          <a:xfrm>
            <a:off x="6581775" y="3476178"/>
            <a:ext cx="4743450" cy="1284237"/>
          </a:xfrm>
          <a:prstGeom prst="rect">
            <a:avLst/>
          </a:prstGeom>
          <a:noFill/>
          <a:ln>
            <a:noFill/>
          </a:ln>
        </p:spPr>
      </p:pic>
      <p:pic>
        <p:nvPicPr>
          <p:cNvPr id="447" name="Google Shape;447;p42"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448" name="Google Shape;448;p42"/>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Statement</a:t>
            </a:r>
            <a:endParaRPr/>
          </a:p>
        </p:txBody>
      </p:sp>
      <p:sp>
        <p:nvSpPr>
          <p:cNvPr id="449" name="Google Shape;449;p42"/>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 raindrop of mass m = 1.00 g falls from height h = 1.00 km. It hits the ground with speed v = 50.0 m/s.</a:t>
            </a:r>
            <a:endParaRPr/>
          </a:p>
        </p:txBody>
      </p:sp>
      <p:sp>
        <p:nvSpPr>
          <p:cNvPr id="450" name="Google Shape;450;p42"/>
          <p:cNvSpPr txBox="1"/>
          <p:nvPr/>
        </p:nvSpPr>
        <p:spPr>
          <a:xfrm>
            <a:off x="866775" y="2951559"/>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First, calculate the work done by the gravitational force.</a:t>
            </a:r>
            <a:endParaRPr/>
          </a:p>
        </p:txBody>
      </p:sp>
      <p:sp>
        <p:nvSpPr>
          <p:cNvPr id="451" name="Google Shape;451;p42"/>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Work by Gravity</a:t>
            </a:r>
            <a:endParaRPr/>
          </a:p>
        </p:txBody>
      </p:sp>
      <p:sp>
        <p:nvSpPr>
          <p:cNvPr id="452" name="Google Shape;452;p42"/>
          <p:cNvSpPr txBox="1"/>
          <p:nvPr/>
        </p:nvSpPr>
        <p:spPr>
          <a:xfrm>
            <a:off x="6829425" y="2543175"/>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EQUATION</a:t>
            </a:r>
            <a:endParaRPr/>
          </a:p>
        </p:txBody>
      </p:sp>
      <p:sp>
        <p:nvSpPr>
          <p:cNvPr id="453" name="Google Shape;453;p42"/>
          <p:cNvSpPr/>
          <p:nvPr/>
        </p:nvSpPr>
        <p:spPr>
          <a:xfrm>
            <a:off x="6829425" y="2743200"/>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54" name="Google Shape;454;p42" descr="image.png"/>
          <p:cNvPicPr preferRelativeResize="0"/>
          <p:nvPr/>
        </p:nvPicPr>
        <p:blipFill rotWithShape="1">
          <a:blip r:embed="rId9">
            <a:alphaModFix/>
          </a:blip>
          <a:srcRect/>
          <a:stretch/>
        </p:blipFill>
        <p:spPr>
          <a:xfrm>
            <a:off x="6829425" y="2838450"/>
            <a:ext cx="1086891" cy="256728"/>
          </a:xfrm>
          <a:prstGeom prst="rect">
            <a:avLst/>
          </a:prstGeom>
          <a:noFill/>
          <a:ln>
            <a:noFill/>
          </a:ln>
        </p:spPr>
      </p:pic>
      <p:sp>
        <p:nvSpPr>
          <p:cNvPr id="455" name="Google Shape;455;p42"/>
          <p:cNvSpPr txBox="1"/>
          <p:nvPr/>
        </p:nvSpPr>
        <p:spPr>
          <a:xfrm>
            <a:off x="6829425" y="3628578"/>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SUBSTITUTION</a:t>
            </a:r>
            <a:endParaRPr/>
          </a:p>
        </p:txBody>
      </p:sp>
      <p:sp>
        <p:nvSpPr>
          <p:cNvPr id="456" name="Google Shape;456;p42"/>
          <p:cNvSpPr/>
          <p:nvPr/>
        </p:nvSpPr>
        <p:spPr>
          <a:xfrm>
            <a:off x="6829425" y="3828603"/>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57" name="Google Shape;457;p42" descr="image.png"/>
          <p:cNvPicPr preferRelativeResize="0"/>
          <p:nvPr/>
        </p:nvPicPr>
        <p:blipFill rotWithShape="1">
          <a:blip r:embed="rId10">
            <a:alphaModFix/>
          </a:blip>
          <a:srcRect/>
          <a:stretch/>
        </p:blipFill>
        <p:spPr>
          <a:xfrm>
            <a:off x="6829425" y="3923853"/>
            <a:ext cx="3134766" cy="332184"/>
          </a:xfrm>
          <a:prstGeom prst="rect">
            <a:avLst/>
          </a:prstGeom>
          <a:noFill/>
          <a:ln>
            <a:noFill/>
          </a:ln>
        </p:spPr>
      </p:pic>
      <p:pic>
        <p:nvPicPr>
          <p:cNvPr id="458" name="Google Shape;458;p42" descr="image.png"/>
          <p:cNvPicPr preferRelativeResize="0"/>
          <p:nvPr/>
        </p:nvPicPr>
        <p:blipFill rotWithShape="1">
          <a:blip r:embed="rId11">
            <a:alphaModFix/>
          </a:blip>
          <a:srcRect/>
          <a:stretch/>
        </p:blipFill>
        <p:spPr>
          <a:xfrm>
            <a:off x="6829425" y="4351287"/>
            <a:ext cx="1176337" cy="256728"/>
          </a:xfrm>
          <a:prstGeom prst="rect">
            <a:avLst/>
          </a:prstGeom>
          <a:noFill/>
          <a:ln>
            <a:noFill/>
          </a:ln>
        </p:spPr>
      </p:pic>
      <p:sp>
        <p:nvSpPr>
          <p:cNvPr id="459" name="Google Shape;459;p42"/>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5.2: Raindrop (Part 1)</a:t>
            </a:r>
            <a:endParaRPr/>
          </a:p>
        </p:txBody>
      </p:sp>
      <p:sp>
        <p:nvSpPr>
          <p:cNvPr id="460" name="Google Shape;460;p42"/>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43">
            <a:hlinkClick r:id="rId3"/>
          </p:cNvPr>
          <p:cNvPicPr preferRelativeResize="0"/>
          <p:nvPr/>
        </p:nvPicPr>
        <p:blipFill>
          <a:blip r:embed="rId4">
            <a:alphaModFix/>
          </a:blip>
          <a:stretch>
            <a:fillRect/>
          </a:stretch>
        </p:blipFill>
        <p:spPr>
          <a:xfrm>
            <a:off x="0" y="66431"/>
            <a:ext cx="12039600" cy="679156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4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71" name="Google Shape;471;p44"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472" name="Google Shape;472;p44"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473" name="Google Shape;473;p44" descr="image.png"/>
          <p:cNvPicPr preferRelativeResize="0"/>
          <p:nvPr/>
        </p:nvPicPr>
        <p:blipFill rotWithShape="1">
          <a:blip r:embed="rId6">
            <a:alphaModFix/>
          </a:blip>
          <a:srcRect/>
          <a:stretch/>
        </p:blipFill>
        <p:spPr>
          <a:xfrm>
            <a:off x="6581775" y="2390775"/>
            <a:ext cx="4743450" cy="923776"/>
          </a:xfrm>
          <a:prstGeom prst="rect">
            <a:avLst/>
          </a:prstGeom>
          <a:noFill/>
          <a:ln>
            <a:noFill/>
          </a:ln>
        </p:spPr>
      </p:pic>
      <p:pic>
        <p:nvPicPr>
          <p:cNvPr id="474" name="Google Shape;474;p44" descr="image.png"/>
          <p:cNvPicPr preferRelativeResize="0"/>
          <p:nvPr/>
        </p:nvPicPr>
        <p:blipFill rotWithShape="1">
          <a:blip r:embed="rId7">
            <a:alphaModFix/>
          </a:blip>
          <a:srcRect/>
          <a:stretch/>
        </p:blipFill>
        <p:spPr>
          <a:xfrm>
            <a:off x="6581775" y="3543151"/>
            <a:ext cx="4743450" cy="1170682"/>
          </a:xfrm>
          <a:prstGeom prst="rect">
            <a:avLst/>
          </a:prstGeom>
          <a:noFill/>
          <a:ln>
            <a:noFill/>
          </a:ln>
        </p:spPr>
      </p:pic>
      <p:pic>
        <p:nvPicPr>
          <p:cNvPr id="475" name="Google Shape;475;p44"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476" name="Google Shape;476;p44"/>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Resistive Force</a:t>
            </a:r>
            <a:endParaRPr/>
          </a:p>
        </p:txBody>
      </p:sp>
      <p:sp>
        <p:nvSpPr>
          <p:cNvPr id="477" name="Google Shape;477;p44"/>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Calculate the work done by the resistive force using the Work-Energy Theorem.</a:t>
            </a:r>
            <a:endParaRPr/>
          </a:p>
        </p:txBody>
      </p:sp>
      <p:sp>
        <p:nvSpPr>
          <p:cNvPr id="478" name="Google Shape;478;p44"/>
          <p:cNvSpPr txBox="1"/>
          <p:nvPr/>
        </p:nvSpPr>
        <p:spPr>
          <a:xfrm>
            <a:off x="866775" y="2951559"/>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total work is the sum of gravitational work and resistive work.</a:t>
            </a:r>
            <a:endParaRPr/>
          </a:p>
        </p:txBody>
      </p:sp>
      <p:sp>
        <p:nvSpPr>
          <p:cNvPr id="479" name="Google Shape;479;p44"/>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Applying W-E Theorem</a:t>
            </a:r>
            <a:endParaRPr/>
          </a:p>
        </p:txBody>
      </p:sp>
      <p:sp>
        <p:nvSpPr>
          <p:cNvPr id="480" name="Google Shape;480;p44"/>
          <p:cNvSpPr txBox="1"/>
          <p:nvPr/>
        </p:nvSpPr>
        <p:spPr>
          <a:xfrm>
            <a:off x="6829425" y="2543175"/>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CHANGE IN KE</a:t>
            </a:r>
            <a:endParaRPr/>
          </a:p>
        </p:txBody>
      </p:sp>
      <p:sp>
        <p:nvSpPr>
          <p:cNvPr id="481" name="Google Shape;481;p44"/>
          <p:cNvSpPr/>
          <p:nvPr/>
        </p:nvSpPr>
        <p:spPr>
          <a:xfrm>
            <a:off x="6829425" y="2743200"/>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82" name="Google Shape;482;p44" descr="image.png"/>
          <p:cNvPicPr preferRelativeResize="0"/>
          <p:nvPr/>
        </p:nvPicPr>
        <p:blipFill rotWithShape="1">
          <a:blip r:embed="rId9">
            <a:alphaModFix/>
          </a:blip>
          <a:srcRect/>
          <a:stretch/>
        </p:blipFill>
        <p:spPr>
          <a:xfrm>
            <a:off x="6829425" y="2838450"/>
            <a:ext cx="4165996" cy="323701"/>
          </a:xfrm>
          <a:prstGeom prst="rect">
            <a:avLst/>
          </a:prstGeom>
          <a:noFill/>
          <a:ln>
            <a:noFill/>
          </a:ln>
        </p:spPr>
      </p:pic>
      <p:sp>
        <p:nvSpPr>
          <p:cNvPr id="483" name="Google Shape;483;p44"/>
          <p:cNvSpPr txBox="1"/>
          <p:nvPr/>
        </p:nvSpPr>
        <p:spPr>
          <a:xfrm>
            <a:off x="6829425" y="3695551"/>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RESISTIVE WORK</a:t>
            </a:r>
            <a:endParaRPr/>
          </a:p>
        </p:txBody>
      </p:sp>
      <p:sp>
        <p:nvSpPr>
          <p:cNvPr id="484" name="Google Shape;484;p44"/>
          <p:cNvSpPr/>
          <p:nvPr/>
        </p:nvSpPr>
        <p:spPr>
          <a:xfrm>
            <a:off x="6829425" y="3895576"/>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85" name="Google Shape;485;p44" descr="image.png"/>
          <p:cNvPicPr preferRelativeResize="0"/>
          <p:nvPr/>
        </p:nvPicPr>
        <p:blipFill rotWithShape="1">
          <a:blip r:embed="rId10">
            <a:alphaModFix/>
          </a:blip>
          <a:srcRect/>
          <a:stretch/>
        </p:blipFill>
        <p:spPr>
          <a:xfrm>
            <a:off x="6829425" y="3990826"/>
            <a:ext cx="1601985" cy="256728"/>
          </a:xfrm>
          <a:prstGeom prst="rect">
            <a:avLst/>
          </a:prstGeom>
          <a:noFill/>
          <a:ln>
            <a:noFill/>
          </a:ln>
        </p:spPr>
      </p:pic>
      <p:pic>
        <p:nvPicPr>
          <p:cNvPr id="486" name="Google Shape;486;p44" descr="image.png"/>
          <p:cNvPicPr preferRelativeResize="0"/>
          <p:nvPr/>
        </p:nvPicPr>
        <p:blipFill rotWithShape="1">
          <a:blip r:embed="rId11">
            <a:alphaModFix/>
          </a:blip>
          <a:srcRect/>
          <a:stretch/>
        </p:blipFill>
        <p:spPr>
          <a:xfrm>
            <a:off x="6829425" y="4342804"/>
            <a:ext cx="2731293" cy="218628"/>
          </a:xfrm>
          <a:prstGeom prst="rect">
            <a:avLst/>
          </a:prstGeom>
          <a:noFill/>
          <a:ln>
            <a:noFill/>
          </a:ln>
        </p:spPr>
      </p:pic>
      <p:sp>
        <p:nvSpPr>
          <p:cNvPr id="487" name="Google Shape;487;p44"/>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5.2: Raindrop (Part 2)</a:t>
            </a:r>
            <a:endParaRPr/>
          </a:p>
        </p:txBody>
      </p:sp>
      <p:sp>
        <p:nvSpPr>
          <p:cNvPr id="488" name="Google Shape;488;p44"/>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4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94" name="Google Shape;494;p45" descr="image.png"/>
          <p:cNvPicPr preferRelativeResize="0"/>
          <p:nvPr/>
        </p:nvPicPr>
        <p:blipFill rotWithShape="1">
          <a:blip r:embed="rId4">
            <a:alphaModFix/>
          </a:blip>
          <a:srcRect/>
          <a:stretch/>
        </p:blipFill>
        <p:spPr>
          <a:xfrm>
            <a:off x="571500" y="2103834"/>
            <a:ext cx="5334000" cy="533400"/>
          </a:xfrm>
          <a:prstGeom prst="rect">
            <a:avLst/>
          </a:prstGeom>
          <a:noFill/>
          <a:ln>
            <a:noFill/>
          </a:ln>
        </p:spPr>
      </p:pic>
      <p:sp>
        <p:nvSpPr>
          <p:cNvPr id="495" name="Google Shape;495;p45"/>
          <p:cNvSpPr txBox="1"/>
          <p:nvPr/>
        </p:nvSpPr>
        <p:spPr>
          <a:xfrm>
            <a:off x="571500" y="142875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Work done by a constant force is defined as the dot product of the force vector and the displacement vector.</a:t>
            </a:r>
            <a:endParaRPr/>
          </a:p>
        </p:txBody>
      </p:sp>
      <p:pic>
        <p:nvPicPr>
          <p:cNvPr id="496" name="Google Shape;496;p45" descr="image.png"/>
          <p:cNvPicPr preferRelativeResize="0"/>
          <p:nvPr/>
        </p:nvPicPr>
        <p:blipFill rotWithShape="1">
          <a:blip r:embed="rId5">
            <a:alphaModFix/>
          </a:blip>
          <a:srcRect/>
          <a:stretch/>
        </p:blipFill>
        <p:spPr>
          <a:xfrm>
            <a:off x="819150" y="2256234"/>
            <a:ext cx="2420987" cy="228600"/>
          </a:xfrm>
          <a:prstGeom prst="rect">
            <a:avLst/>
          </a:prstGeom>
          <a:noFill/>
          <a:ln>
            <a:noFill/>
          </a:ln>
        </p:spPr>
      </p:pic>
      <p:sp>
        <p:nvSpPr>
          <p:cNvPr id="497" name="Google Shape;497;p45"/>
          <p:cNvSpPr txBox="1"/>
          <p:nvPr/>
        </p:nvSpPr>
        <p:spPr>
          <a:xfrm>
            <a:off x="809625" y="2751534"/>
            <a:ext cx="5095875"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Accounts only for the component of force strictly along the displacement line.</a:t>
            </a:r>
            <a:endParaRPr/>
          </a:p>
        </p:txBody>
      </p:sp>
      <p:sp>
        <p:nvSpPr>
          <p:cNvPr id="498" name="Google Shape;498;p45"/>
          <p:cNvSpPr txBox="1"/>
          <p:nvPr/>
        </p:nvSpPr>
        <p:spPr>
          <a:xfrm>
            <a:off x="809625" y="3426618"/>
            <a:ext cx="5095875"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If multiple forces act on a body, total work is the sum of works done by each force.</a:t>
            </a:r>
            <a:endParaRPr/>
          </a:p>
        </p:txBody>
      </p:sp>
      <p:sp>
        <p:nvSpPr>
          <p:cNvPr id="499" name="Google Shape;499;p45"/>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2.2 Detailed Work Definition</a:t>
            </a:r>
            <a:endParaRPr/>
          </a:p>
        </p:txBody>
      </p:sp>
      <p:sp>
        <p:nvSpPr>
          <p:cNvPr id="500" name="Google Shape;500;p45"/>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01" name="Google Shape;501;p45" descr="image.png"/>
          <p:cNvPicPr preferRelativeResize="0"/>
          <p:nvPr/>
        </p:nvPicPr>
        <p:blipFill rotWithShape="1">
          <a:blip r:embed="rId6">
            <a:alphaModFix/>
          </a:blip>
          <a:srcRect/>
          <a:stretch/>
        </p:blipFill>
        <p:spPr>
          <a:xfrm>
            <a:off x="571500" y="2751534"/>
            <a:ext cx="85725" cy="180975"/>
          </a:xfrm>
          <a:prstGeom prst="rect">
            <a:avLst/>
          </a:prstGeom>
          <a:noFill/>
          <a:ln>
            <a:noFill/>
          </a:ln>
        </p:spPr>
      </p:pic>
      <p:pic>
        <p:nvPicPr>
          <p:cNvPr id="502" name="Google Shape;502;p45" descr="image.png"/>
          <p:cNvPicPr preferRelativeResize="0"/>
          <p:nvPr/>
        </p:nvPicPr>
        <p:blipFill rotWithShape="1">
          <a:blip r:embed="rId6">
            <a:alphaModFix/>
          </a:blip>
          <a:srcRect/>
          <a:stretch/>
        </p:blipFill>
        <p:spPr>
          <a:xfrm>
            <a:off x="571500" y="3426618"/>
            <a:ext cx="85725" cy="180975"/>
          </a:xfrm>
          <a:prstGeom prst="rect">
            <a:avLst/>
          </a:prstGeom>
          <a:noFill/>
          <a:ln>
            <a:noFill/>
          </a:ln>
        </p:spPr>
      </p:pic>
      <p:pic>
        <p:nvPicPr>
          <p:cNvPr id="503" name="Google Shape;503;p45" descr="📱 Download our App : https://play.google.com/store/apps/details?id=com.visuallearning247.app&#10;&#10;Join Telegram for Notes, NCERT solution, PYQs : https://t.me/visuallearning3D&#10;&#10;Get more content : https://physics.visuallearning.in/courses Work ||3D animated explanation || Physics|| 11th &amp; 9th class" title="Work || 3D animated explanation || Physics|| 11th &amp; 9th class">
            <a:hlinkClick r:id="rId7"/>
          </p:cNvPr>
          <p:cNvPicPr preferRelativeResize="0"/>
          <p:nvPr/>
        </p:nvPicPr>
        <p:blipFill>
          <a:blip r:embed="rId8">
            <a:alphaModFix/>
          </a:blip>
          <a:stretch>
            <a:fillRect/>
          </a:stretch>
        </p:blipFill>
        <p:spPr>
          <a:xfrm>
            <a:off x="6343825" y="851450"/>
            <a:ext cx="5419700" cy="3412925"/>
          </a:xfrm>
          <a:prstGeom prst="rect">
            <a:avLst/>
          </a:prstGeom>
          <a:noFill/>
          <a:ln>
            <a:noFill/>
          </a:ln>
        </p:spPr>
      </p:pic>
      <p:pic>
        <p:nvPicPr>
          <p:cNvPr id="504" name="Google Shape;504;p45">
            <a:hlinkClick r:id="rId9"/>
          </p:cNvPr>
          <p:cNvPicPr preferRelativeResize="0"/>
          <p:nvPr/>
        </p:nvPicPr>
        <p:blipFill>
          <a:blip r:embed="rId10">
            <a:alphaModFix/>
          </a:blip>
          <a:stretch>
            <a:fillRect/>
          </a:stretch>
        </p:blipFill>
        <p:spPr>
          <a:xfrm>
            <a:off x="657225" y="4101700"/>
            <a:ext cx="3512351" cy="2625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3"/>
                                        </p:tgtEl>
                                        <p:attrNameLst>
                                          <p:attrName>style.visibility</p:attrName>
                                        </p:attrNameLst>
                                      </p:cBhvr>
                                      <p:to>
                                        <p:strVal val="visible"/>
                                      </p:to>
                                    </p:set>
                                    <p:animEffect transition="in" filter="fade">
                                      <p:cBhvr>
                                        <p:cTn id="7" dur="100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4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510" name="Google Shape;510;p46" descr="image.png"/>
          <p:cNvPicPr preferRelativeResize="0"/>
          <p:nvPr/>
        </p:nvPicPr>
        <p:blipFill rotWithShape="1">
          <a:blip r:embed="rId4">
            <a:alphaModFix/>
          </a:blip>
          <a:srcRect/>
          <a:stretch/>
        </p:blipFill>
        <p:spPr>
          <a:xfrm>
            <a:off x="571500" y="1428750"/>
            <a:ext cx="3492549" cy="4953000"/>
          </a:xfrm>
          <a:prstGeom prst="rect">
            <a:avLst/>
          </a:prstGeom>
          <a:noFill/>
          <a:ln>
            <a:noFill/>
          </a:ln>
        </p:spPr>
      </p:pic>
      <p:pic>
        <p:nvPicPr>
          <p:cNvPr id="511" name="Google Shape;511;p46" descr="image.png"/>
          <p:cNvPicPr preferRelativeResize="0"/>
          <p:nvPr/>
        </p:nvPicPr>
        <p:blipFill rotWithShape="1">
          <a:blip r:embed="rId5">
            <a:alphaModFix/>
          </a:blip>
          <a:srcRect/>
          <a:stretch/>
        </p:blipFill>
        <p:spPr>
          <a:xfrm>
            <a:off x="4349799" y="1428750"/>
            <a:ext cx="3492549" cy="4953000"/>
          </a:xfrm>
          <a:prstGeom prst="rect">
            <a:avLst/>
          </a:prstGeom>
          <a:noFill/>
          <a:ln>
            <a:noFill/>
          </a:ln>
        </p:spPr>
      </p:pic>
      <p:pic>
        <p:nvPicPr>
          <p:cNvPr id="512" name="Google Shape;512;p46" descr="image.png"/>
          <p:cNvPicPr preferRelativeResize="0"/>
          <p:nvPr/>
        </p:nvPicPr>
        <p:blipFill rotWithShape="1">
          <a:blip r:embed="rId6">
            <a:alphaModFix/>
          </a:blip>
          <a:srcRect/>
          <a:stretch/>
        </p:blipFill>
        <p:spPr>
          <a:xfrm>
            <a:off x="8128099" y="1428750"/>
            <a:ext cx="3492549" cy="4953000"/>
          </a:xfrm>
          <a:prstGeom prst="rect">
            <a:avLst/>
          </a:prstGeom>
          <a:noFill/>
          <a:ln>
            <a:noFill/>
          </a:ln>
        </p:spPr>
      </p:pic>
      <p:sp>
        <p:nvSpPr>
          <p:cNvPr id="513" name="Google Shape;513;p46"/>
          <p:cNvSpPr txBox="1"/>
          <p:nvPr/>
        </p:nvSpPr>
        <p:spPr>
          <a:xfrm>
            <a:off x="866775" y="2438400"/>
            <a:ext cx="2550318"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Zero Displacement</a:t>
            </a:r>
            <a:endParaRPr/>
          </a:p>
        </p:txBody>
      </p:sp>
      <p:sp>
        <p:nvSpPr>
          <p:cNvPr id="514" name="Google Shape;514;p46"/>
          <p:cNvSpPr txBox="1"/>
          <p:nvPr/>
        </p:nvSpPr>
        <p:spPr>
          <a:xfrm>
            <a:off x="866775" y="2952750"/>
            <a:ext cx="2901999" cy="1401960"/>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Holding a 150 kg mass stationary on your shoulder. Despite biological energy spent, displacement is zero, so Work = 0.</a:t>
            </a:r>
            <a:endParaRPr/>
          </a:p>
        </p:txBody>
      </p:sp>
      <p:sp>
        <p:nvSpPr>
          <p:cNvPr id="515" name="Google Shape;515;p46"/>
          <p:cNvSpPr txBox="1"/>
          <p:nvPr/>
        </p:nvSpPr>
        <p:spPr>
          <a:xfrm>
            <a:off x="4645074" y="2438400"/>
            <a:ext cx="1420177"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Zero Force</a:t>
            </a:r>
            <a:endParaRPr/>
          </a:p>
        </p:txBody>
      </p:sp>
      <p:sp>
        <p:nvSpPr>
          <p:cNvPr id="516" name="Google Shape;516;p46"/>
          <p:cNvSpPr txBox="1"/>
          <p:nvPr/>
        </p:nvSpPr>
        <p:spPr>
          <a:xfrm>
            <a:off x="4645074" y="2952750"/>
            <a:ext cx="2901999" cy="1121568"/>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 block moving at constant velocity on a smooth horizontal table experiences zero net force, hence no work is done on it.</a:t>
            </a:r>
            <a:endParaRPr/>
          </a:p>
        </p:txBody>
      </p:sp>
      <p:sp>
        <p:nvSpPr>
          <p:cNvPr id="517" name="Google Shape;517;p46"/>
          <p:cNvSpPr txBox="1"/>
          <p:nvPr/>
        </p:nvSpPr>
        <p:spPr>
          <a:xfrm>
            <a:off x="8423374" y="2438400"/>
            <a:ext cx="2750343"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Perpendicular Force</a:t>
            </a:r>
            <a:endParaRPr/>
          </a:p>
        </p:txBody>
      </p:sp>
      <p:sp>
        <p:nvSpPr>
          <p:cNvPr id="518" name="Google Shape;518;p46"/>
          <p:cNvSpPr txBox="1"/>
          <p:nvPr/>
        </p:nvSpPr>
        <p:spPr>
          <a:xfrm>
            <a:off x="8423374" y="2952750"/>
            <a:ext cx="2901999" cy="1121568"/>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If θ = 90°, cos(90°) = 0. The moon orbiting Earth experiences a gravitational force exactly 90 degrees to motion.</a:t>
            </a:r>
            <a:endParaRPr/>
          </a:p>
        </p:txBody>
      </p:sp>
      <p:pic>
        <p:nvPicPr>
          <p:cNvPr id="519" name="Google Shape;519;p46" descr="image.png"/>
          <p:cNvPicPr preferRelativeResize="0"/>
          <p:nvPr/>
        </p:nvPicPr>
        <p:blipFill rotWithShape="1">
          <a:blip r:embed="rId7">
            <a:alphaModFix/>
          </a:blip>
          <a:srcRect/>
          <a:stretch/>
        </p:blipFill>
        <p:spPr>
          <a:xfrm>
            <a:off x="866775" y="1800225"/>
            <a:ext cx="400050" cy="400050"/>
          </a:xfrm>
          <a:prstGeom prst="rect">
            <a:avLst/>
          </a:prstGeom>
          <a:noFill/>
          <a:ln>
            <a:noFill/>
          </a:ln>
        </p:spPr>
      </p:pic>
      <p:pic>
        <p:nvPicPr>
          <p:cNvPr id="520" name="Google Shape;520;p46" descr="image.png"/>
          <p:cNvPicPr preferRelativeResize="0"/>
          <p:nvPr/>
        </p:nvPicPr>
        <p:blipFill rotWithShape="1">
          <a:blip r:embed="rId8">
            <a:alphaModFix/>
          </a:blip>
          <a:srcRect/>
          <a:stretch/>
        </p:blipFill>
        <p:spPr>
          <a:xfrm>
            <a:off x="4645074" y="1800225"/>
            <a:ext cx="400050" cy="400050"/>
          </a:xfrm>
          <a:prstGeom prst="rect">
            <a:avLst/>
          </a:prstGeom>
          <a:noFill/>
          <a:ln>
            <a:noFill/>
          </a:ln>
        </p:spPr>
      </p:pic>
      <p:pic>
        <p:nvPicPr>
          <p:cNvPr id="521" name="Google Shape;521;p46" descr="image.png"/>
          <p:cNvPicPr preferRelativeResize="0"/>
          <p:nvPr/>
        </p:nvPicPr>
        <p:blipFill rotWithShape="1">
          <a:blip r:embed="rId9">
            <a:alphaModFix/>
          </a:blip>
          <a:srcRect/>
          <a:stretch/>
        </p:blipFill>
        <p:spPr>
          <a:xfrm>
            <a:off x="8423374" y="1800225"/>
            <a:ext cx="352425" cy="400050"/>
          </a:xfrm>
          <a:prstGeom prst="rect">
            <a:avLst/>
          </a:prstGeom>
          <a:noFill/>
          <a:ln>
            <a:noFill/>
          </a:ln>
        </p:spPr>
      </p:pic>
      <p:sp>
        <p:nvSpPr>
          <p:cNvPr id="522" name="Google Shape;522;p46"/>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Cases of Zero Work</a:t>
            </a:r>
            <a:endParaRPr/>
          </a:p>
        </p:txBody>
      </p:sp>
      <p:sp>
        <p:nvSpPr>
          <p:cNvPr id="523" name="Google Shape;523;p46"/>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47"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529" name="Google Shape;529;p47"/>
          <p:cNvGraphicFramePr/>
          <p:nvPr/>
        </p:nvGraphicFramePr>
        <p:xfrm>
          <a:off x="571500" y="1619250"/>
          <a:ext cx="11039475" cy="2555700"/>
        </p:xfrm>
        <a:graphic>
          <a:graphicData uri="http://schemas.openxmlformats.org/drawingml/2006/table">
            <a:tbl>
              <a:tblPr firstRow="1" bandRow="1">
                <a:noFill/>
                <a:tableStyleId>{7429C066-59F6-40C0-83B8-FE0012C4EDB0}</a:tableStyleId>
              </a:tblPr>
              <a:tblGrid>
                <a:gridCol w="3806875">
                  <a:extLst>
                    <a:ext uri="{9D8B030D-6E8A-4147-A177-3AD203B41FA5}">
                      <a16:colId xmlns:a16="http://schemas.microsoft.com/office/drawing/2014/main" val="20000"/>
                    </a:ext>
                  </a:extLst>
                </a:gridCol>
                <a:gridCol w="2776100">
                  <a:extLst>
                    <a:ext uri="{9D8B030D-6E8A-4147-A177-3AD203B41FA5}">
                      <a16:colId xmlns:a16="http://schemas.microsoft.com/office/drawing/2014/main" val="20001"/>
                    </a:ext>
                  </a:extLst>
                </a:gridCol>
                <a:gridCol w="4456500">
                  <a:extLst>
                    <a:ext uri="{9D8B030D-6E8A-4147-A177-3AD203B41FA5}">
                      <a16:colId xmlns:a16="http://schemas.microsoft.com/office/drawing/2014/main" val="20002"/>
                    </a:ext>
                  </a:extLst>
                </a:gridCol>
              </a:tblGrid>
              <a:tr h="638925">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Condition (Angle θ)</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Sign of Work</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Example</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0° ≤ θ &lt; 90°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Positive (+)</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Pushing a box forward.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θ = 90°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Zero (0)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Satellite in circular orbit.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90° &lt; θ ≤ 180°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Negative (-)</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Friction opposing motion.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30" name="Google Shape;530;p47"/>
          <p:cNvSpPr/>
          <p:nvPr/>
        </p:nvSpPr>
        <p:spPr>
          <a:xfrm>
            <a:off x="576262" y="2262187"/>
            <a:ext cx="380687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1" name="Google Shape;531;p47"/>
          <p:cNvSpPr/>
          <p:nvPr/>
        </p:nvSpPr>
        <p:spPr>
          <a:xfrm>
            <a:off x="4383137" y="2262187"/>
            <a:ext cx="27760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2" name="Google Shape;532;p47"/>
          <p:cNvSpPr/>
          <p:nvPr/>
        </p:nvSpPr>
        <p:spPr>
          <a:xfrm>
            <a:off x="7159228" y="2262187"/>
            <a:ext cx="445650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3" name="Google Shape;533;p47"/>
          <p:cNvSpPr/>
          <p:nvPr/>
        </p:nvSpPr>
        <p:spPr>
          <a:xfrm>
            <a:off x="576262" y="2895004"/>
            <a:ext cx="380687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4" name="Google Shape;534;p47"/>
          <p:cNvSpPr/>
          <p:nvPr/>
        </p:nvSpPr>
        <p:spPr>
          <a:xfrm>
            <a:off x="4383137" y="2895004"/>
            <a:ext cx="27760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5" name="Google Shape;535;p47"/>
          <p:cNvSpPr/>
          <p:nvPr/>
        </p:nvSpPr>
        <p:spPr>
          <a:xfrm>
            <a:off x="7159228" y="2895004"/>
            <a:ext cx="445650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6" name="Google Shape;536;p47"/>
          <p:cNvSpPr/>
          <p:nvPr/>
        </p:nvSpPr>
        <p:spPr>
          <a:xfrm>
            <a:off x="576262" y="3527821"/>
            <a:ext cx="380687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7" name="Google Shape;537;p47"/>
          <p:cNvSpPr/>
          <p:nvPr/>
        </p:nvSpPr>
        <p:spPr>
          <a:xfrm>
            <a:off x="4383137" y="3527821"/>
            <a:ext cx="27760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8" name="Google Shape;538;p47"/>
          <p:cNvSpPr/>
          <p:nvPr/>
        </p:nvSpPr>
        <p:spPr>
          <a:xfrm>
            <a:off x="7159228" y="3527821"/>
            <a:ext cx="445650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39" name="Google Shape;539;p47"/>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Sign of Work</a:t>
            </a:r>
            <a:endParaRPr/>
          </a:p>
        </p:txBody>
      </p:sp>
      <p:sp>
        <p:nvSpPr>
          <p:cNvPr id="540" name="Google Shape;540;p47"/>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48"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546" name="Google Shape;546;p48"/>
          <p:cNvGraphicFramePr/>
          <p:nvPr/>
        </p:nvGraphicFramePr>
        <p:xfrm>
          <a:off x="571500" y="1619250"/>
          <a:ext cx="11039475" cy="3188500"/>
        </p:xfrm>
        <a:graphic>
          <a:graphicData uri="http://schemas.openxmlformats.org/drawingml/2006/table">
            <a:tbl>
              <a:tblPr firstRow="1" bandRow="1">
                <a:noFill/>
                <a:tableStyleId>{7429C066-59F6-40C0-83B8-FE0012C4EDB0}</a:tableStyleId>
              </a:tblPr>
              <a:tblGrid>
                <a:gridCol w="5651600">
                  <a:extLst>
                    <a:ext uri="{9D8B030D-6E8A-4147-A177-3AD203B41FA5}">
                      <a16:colId xmlns:a16="http://schemas.microsoft.com/office/drawing/2014/main" val="20000"/>
                    </a:ext>
                  </a:extLst>
                </a:gridCol>
                <a:gridCol w="5387875">
                  <a:extLst>
                    <a:ext uri="{9D8B030D-6E8A-4147-A177-3AD203B41FA5}">
                      <a16:colId xmlns:a16="http://schemas.microsoft.com/office/drawing/2014/main" val="20001"/>
                    </a:ext>
                  </a:extLst>
                </a:gridCol>
              </a:tblGrid>
              <a:tr h="637700">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Unit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Value in Joules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 erg</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10⁻⁷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 electron volt (eV)</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1.6 × 10⁻¹⁹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 calorie (cal)</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4.186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 kilowatt hour (kWh)</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3.6 × 10⁶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4"/>
                  </a:ext>
                </a:extLst>
              </a:tr>
            </a:tbl>
          </a:graphicData>
        </a:graphic>
      </p:graphicFrame>
      <p:sp>
        <p:nvSpPr>
          <p:cNvPr id="547" name="Google Shape;547;p48"/>
          <p:cNvSpPr/>
          <p:nvPr/>
        </p:nvSpPr>
        <p:spPr>
          <a:xfrm>
            <a:off x="576262" y="2262187"/>
            <a:ext cx="565159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48" name="Google Shape;548;p48"/>
          <p:cNvSpPr/>
          <p:nvPr/>
        </p:nvSpPr>
        <p:spPr>
          <a:xfrm>
            <a:off x="6227861" y="2262187"/>
            <a:ext cx="538787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49" name="Google Shape;549;p48"/>
          <p:cNvSpPr/>
          <p:nvPr/>
        </p:nvSpPr>
        <p:spPr>
          <a:xfrm>
            <a:off x="576262" y="2895004"/>
            <a:ext cx="565159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0" name="Google Shape;550;p48"/>
          <p:cNvSpPr/>
          <p:nvPr/>
        </p:nvSpPr>
        <p:spPr>
          <a:xfrm>
            <a:off x="6227861" y="2895004"/>
            <a:ext cx="538787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1" name="Google Shape;551;p48"/>
          <p:cNvSpPr/>
          <p:nvPr/>
        </p:nvSpPr>
        <p:spPr>
          <a:xfrm>
            <a:off x="576262" y="3527821"/>
            <a:ext cx="565159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2" name="Google Shape;552;p48"/>
          <p:cNvSpPr/>
          <p:nvPr/>
        </p:nvSpPr>
        <p:spPr>
          <a:xfrm>
            <a:off x="6227861" y="3527821"/>
            <a:ext cx="538787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3" name="Google Shape;553;p48"/>
          <p:cNvSpPr/>
          <p:nvPr/>
        </p:nvSpPr>
        <p:spPr>
          <a:xfrm>
            <a:off x="576262" y="4160639"/>
            <a:ext cx="565159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4" name="Google Shape;554;p48"/>
          <p:cNvSpPr/>
          <p:nvPr/>
        </p:nvSpPr>
        <p:spPr>
          <a:xfrm>
            <a:off x="6227861" y="4160639"/>
            <a:ext cx="538787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55" name="Google Shape;555;p48"/>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Units of Work (Table 5.1)</a:t>
            </a:r>
            <a:endParaRPr/>
          </a:p>
        </p:txBody>
      </p:sp>
      <p:sp>
        <p:nvSpPr>
          <p:cNvPr id="556" name="Google Shape;556;p48"/>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pic>
        <p:nvPicPr>
          <p:cNvPr id="561" name="Google Shape;561;p4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562" name="Google Shape;562;p49"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563" name="Google Shape;563;p49"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564" name="Google Shape;564;p49" descr="image.png"/>
          <p:cNvPicPr preferRelativeResize="0"/>
          <p:nvPr/>
        </p:nvPicPr>
        <p:blipFill rotWithShape="1">
          <a:blip r:embed="rId6">
            <a:alphaModFix/>
          </a:blip>
          <a:srcRect/>
          <a:stretch/>
        </p:blipFill>
        <p:spPr>
          <a:xfrm>
            <a:off x="866775" y="5250358"/>
            <a:ext cx="4743450" cy="836116"/>
          </a:xfrm>
          <a:prstGeom prst="rect">
            <a:avLst/>
          </a:prstGeom>
          <a:noFill/>
          <a:ln>
            <a:noFill/>
          </a:ln>
        </p:spPr>
      </p:pic>
      <p:pic>
        <p:nvPicPr>
          <p:cNvPr id="565" name="Google Shape;565;p49" descr="image.png"/>
          <p:cNvPicPr preferRelativeResize="0"/>
          <p:nvPr/>
        </p:nvPicPr>
        <p:blipFill rotWithShape="1">
          <a:blip r:embed="rId7">
            <a:alphaModFix/>
          </a:blip>
          <a:srcRect/>
          <a:stretch/>
        </p:blipFill>
        <p:spPr>
          <a:xfrm>
            <a:off x="6581775" y="2390775"/>
            <a:ext cx="4743450" cy="1466403"/>
          </a:xfrm>
          <a:prstGeom prst="rect">
            <a:avLst/>
          </a:prstGeom>
          <a:noFill/>
          <a:ln>
            <a:noFill/>
          </a:ln>
        </p:spPr>
      </p:pic>
      <p:pic>
        <p:nvPicPr>
          <p:cNvPr id="566" name="Google Shape;566;p49"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567" name="Google Shape;567;p49"/>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568" name="Google Shape;568;p49"/>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 cyclist skids to a stop in 10 m. The force on the cycle due to the road is 200 N, opposing motion.</a:t>
            </a:r>
            <a:endParaRPr/>
          </a:p>
        </p:txBody>
      </p:sp>
      <p:sp>
        <p:nvSpPr>
          <p:cNvPr id="569" name="Google Shape;569;p49"/>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Work by Road on Cycle</a:t>
            </a:r>
            <a:endParaRPr/>
          </a:p>
        </p:txBody>
      </p:sp>
      <p:sp>
        <p:nvSpPr>
          <p:cNvPr id="570" name="Google Shape;570;p49"/>
          <p:cNvSpPr txBox="1"/>
          <p:nvPr/>
        </p:nvSpPr>
        <p:spPr>
          <a:xfrm>
            <a:off x="1066800" y="5402758"/>
            <a:ext cx="4343400" cy="531316"/>
          </a:xfrm>
          <a:prstGeom prst="rect">
            <a:avLst/>
          </a:prstGeom>
          <a:noFill/>
          <a:ln>
            <a:noFill/>
          </a:ln>
        </p:spPr>
        <p:txBody>
          <a:bodyPr spcFirstLastPara="1" wrap="square" lIns="0" tIns="0" rIns="0" bIns="0" anchor="t" anchorCtr="0">
            <a:spAutoFit/>
          </a:bodyPr>
          <a:lstStyle/>
          <a:p>
            <a:pPr marL="0" marR="0" lvl="0" indent="0" algn="l" rtl="0">
              <a:lnSpc>
                <a:spcPct val="154962"/>
              </a:lnSpc>
              <a:spcBef>
                <a:spcPts val="0"/>
              </a:spcBef>
              <a:spcAft>
                <a:spcPts val="0"/>
              </a:spcAft>
              <a:buNone/>
            </a:pPr>
            <a:r>
              <a:rPr lang="en-US" sz="1350" b="1" i="0" u="none" strike="noStrike" cap="none">
                <a:solidFill>
                  <a:srgbClr val="1E40AF"/>
                </a:solidFill>
                <a:latin typeface="Inter"/>
                <a:ea typeface="Inter"/>
                <a:cs typeface="Inter"/>
                <a:sym typeface="Inter"/>
              </a:rPr>
              <a:t>Work by cycle on road is ZERO because road displacement = 0.</a:t>
            </a:r>
            <a:endParaRPr/>
          </a:p>
        </p:txBody>
      </p:sp>
      <p:sp>
        <p:nvSpPr>
          <p:cNvPr id="571" name="Google Shape;571;p49"/>
          <p:cNvSpPr txBox="1"/>
          <p:nvPr/>
        </p:nvSpPr>
        <p:spPr>
          <a:xfrm>
            <a:off x="6829425" y="2543175"/>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CALCULATION</a:t>
            </a:r>
            <a:endParaRPr/>
          </a:p>
        </p:txBody>
      </p:sp>
      <p:sp>
        <p:nvSpPr>
          <p:cNvPr id="572" name="Google Shape;572;p49"/>
          <p:cNvSpPr/>
          <p:nvPr/>
        </p:nvSpPr>
        <p:spPr>
          <a:xfrm>
            <a:off x="6829425" y="2743200"/>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73" name="Google Shape;573;p49" descr="image.png"/>
          <p:cNvPicPr preferRelativeResize="0"/>
          <p:nvPr/>
        </p:nvPicPr>
        <p:blipFill rotWithShape="1">
          <a:blip r:embed="rId9">
            <a:alphaModFix/>
          </a:blip>
          <a:srcRect/>
          <a:stretch/>
        </p:blipFill>
        <p:spPr>
          <a:xfrm>
            <a:off x="6829425" y="2838450"/>
            <a:ext cx="2257425" cy="228600"/>
          </a:xfrm>
          <a:prstGeom prst="rect">
            <a:avLst/>
          </a:prstGeom>
          <a:noFill/>
          <a:ln>
            <a:noFill/>
          </a:ln>
        </p:spPr>
      </p:pic>
      <p:pic>
        <p:nvPicPr>
          <p:cNvPr id="574" name="Google Shape;574;p49" descr="image.png"/>
          <p:cNvPicPr preferRelativeResize="0"/>
          <p:nvPr/>
        </p:nvPicPr>
        <p:blipFill rotWithShape="1">
          <a:blip r:embed="rId10">
            <a:alphaModFix/>
          </a:blip>
          <a:srcRect/>
          <a:stretch/>
        </p:blipFill>
        <p:spPr>
          <a:xfrm>
            <a:off x="6829425" y="3162300"/>
            <a:ext cx="2575024" cy="228600"/>
          </a:xfrm>
          <a:prstGeom prst="rect">
            <a:avLst/>
          </a:prstGeom>
          <a:noFill/>
          <a:ln>
            <a:noFill/>
          </a:ln>
        </p:spPr>
      </p:pic>
      <p:pic>
        <p:nvPicPr>
          <p:cNvPr id="575" name="Google Shape;575;p49" descr="image.png"/>
          <p:cNvPicPr preferRelativeResize="0"/>
          <p:nvPr/>
        </p:nvPicPr>
        <p:blipFill rotWithShape="1">
          <a:blip r:embed="rId11">
            <a:alphaModFix/>
          </a:blip>
          <a:srcRect/>
          <a:stretch/>
        </p:blipFill>
        <p:spPr>
          <a:xfrm>
            <a:off x="6829425" y="3486150"/>
            <a:ext cx="1429047" cy="218628"/>
          </a:xfrm>
          <a:prstGeom prst="rect">
            <a:avLst/>
          </a:prstGeom>
          <a:noFill/>
          <a:ln>
            <a:noFill/>
          </a:ln>
        </p:spPr>
      </p:pic>
      <p:sp>
        <p:nvSpPr>
          <p:cNvPr id="576" name="Google Shape;576;p49"/>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5.3: Cyclist Skidding</a:t>
            </a:r>
            <a:endParaRPr/>
          </a:p>
        </p:txBody>
      </p:sp>
      <p:sp>
        <p:nvSpPr>
          <p:cNvPr id="577" name="Google Shape;577;p49"/>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50"/>
          <p:cNvSpPr txBox="1"/>
          <p:nvPr/>
        </p:nvSpPr>
        <p:spPr>
          <a:xfrm>
            <a:off x="3595687" y="2624137"/>
            <a:ext cx="5000700" cy="8313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5400" b="1" i="0" u="none" strike="noStrike" cap="none">
                <a:solidFill>
                  <a:srgbClr val="111827"/>
                </a:solidFill>
                <a:latin typeface="Inter"/>
                <a:ea typeface="Inter"/>
                <a:cs typeface="Inter"/>
                <a:sym typeface="Inter"/>
              </a:rPr>
              <a:t>Kinetic Energy</a:t>
            </a:r>
            <a:endParaRPr/>
          </a:p>
        </p:txBody>
      </p:sp>
      <p:sp>
        <p:nvSpPr>
          <p:cNvPr id="583" name="Google Shape;583;p50"/>
          <p:cNvSpPr txBox="1"/>
          <p:nvPr/>
        </p:nvSpPr>
        <p:spPr>
          <a:xfrm>
            <a:off x="2647950" y="3664148"/>
            <a:ext cx="68961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B7280"/>
                </a:solidFill>
                <a:latin typeface="Inter Light"/>
                <a:ea typeface="Inter Light"/>
                <a:cs typeface="Inter Light"/>
                <a:sym typeface="Inter Light"/>
              </a:rPr>
              <a:t>Definition, Properties, and Relation to Linear Momentum</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pic>
        <p:nvPicPr>
          <p:cNvPr id="588" name="Google Shape;588;p51" descr="image.png"/>
          <p:cNvPicPr preferRelativeResize="0"/>
          <p:nvPr/>
        </p:nvPicPr>
        <p:blipFill rotWithShape="1">
          <a:blip r:embed="rId3">
            <a:alphaModFix/>
          </a:blip>
          <a:srcRect/>
          <a:stretch/>
        </p:blipFill>
        <p:spPr>
          <a:xfrm>
            <a:off x="581025" y="3182987"/>
            <a:ext cx="5276850" cy="1567011"/>
          </a:xfrm>
          <a:prstGeom prst="rect">
            <a:avLst/>
          </a:prstGeom>
          <a:noFill/>
          <a:ln>
            <a:noFill/>
          </a:ln>
        </p:spPr>
      </p:pic>
      <p:pic>
        <p:nvPicPr>
          <p:cNvPr id="589" name="Google Shape;589;p51" descr="image.png"/>
          <p:cNvPicPr preferRelativeResize="0"/>
          <p:nvPr/>
        </p:nvPicPr>
        <p:blipFill rotWithShape="1">
          <a:blip r:embed="rId4">
            <a:alphaModFix/>
          </a:blip>
          <a:srcRect/>
          <a:stretch/>
        </p:blipFill>
        <p:spPr>
          <a:xfrm>
            <a:off x="581025" y="5035748"/>
            <a:ext cx="5276850" cy="1515367"/>
          </a:xfrm>
          <a:prstGeom prst="rect">
            <a:avLst/>
          </a:prstGeom>
          <a:noFill/>
          <a:ln>
            <a:noFill/>
          </a:ln>
        </p:spPr>
      </p:pic>
      <p:sp>
        <p:nvSpPr>
          <p:cNvPr id="590" name="Google Shape;590;p51"/>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What is Kinetic Energy?</a:t>
            </a:r>
            <a:endParaRPr/>
          </a:p>
        </p:txBody>
      </p:sp>
      <p:sp>
        <p:nvSpPr>
          <p:cNvPr id="591" name="Google Shape;591;p51"/>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92" name="Google Shape;592;p51"/>
          <p:cNvSpPr txBox="1"/>
          <p:nvPr/>
        </p:nvSpPr>
        <p:spPr>
          <a:xfrm>
            <a:off x="581025" y="1514475"/>
            <a:ext cx="5277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74151"/>
                </a:solidFill>
                <a:latin typeface="Inter"/>
                <a:ea typeface="Inter"/>
                <a:cs typeface="Inter"/>
                <a:sym typeface="Inter"/>
              </a:rPr>
              <a:t>Definition:</a:t>
            </a:r>
            <a:endParaRPr/>
          </a:p>
        </p:txBody>
      </p:sp>
      <p:sp>
        <p:nvSpPr>
          <p:cNvPr id="593" name="Google Shape;593;p51"/>
          <p:cNvSpPr txBox="1"/>
          <p:nvPr/>
        </p:nvSpPr>
        <p:spPr>
          <a:xfrm>
            <a:off x="581025" y="2023020"/>
            <a:ext cx="5277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Kinetic Energy is the energy possessed by the motion of a body.</a:t>
            </a:r>
            <a:endParaRPr/>
          </a:p>
        </p:txBody>
      </p:sp>
      <p:sp>
        <p:nvSpPr>
          <p:cNvPr id="594" name="Google Shape;594;p51"/>
          <p:cNvSpPr txBox="1"/>
          <p:nvPr/>
        </p:nvSpPr>
        <p:spPr>
          <a:xfrm>
            <a:off x="876300" y="3430637"/>
            <a:ext cx="18765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Standard Formula:</a:t>
            </a:r>
            <a:endParaRPr/>
          </a:p>
        </p:txBody>
      </p:sp>
      <p:pic>
        <p:nvPicPr>
          <p:cNvPr id="595" name="Google Shape;595;p51" descr="image.png"/>
          <p:cNvPicPr preferRelativeResize="0"/>
          <p:nvPr/>
        </p:nvPicPr>
        <p:blipFill rotWithShape="1">
          <a:blip r:embed="rId5">
            <a:alphaModFix/>
          </a:blip>
          <a:srcRect/>
          <a:stretch/>
        </p:blipFill>
        <p:spPr>
          <a:xfrm>
            <a:off x="2490341" y="4003923"/>
            <a:ext cx="1505842" cy="498425"/>
          </a:xfrm>
          <a:prstGeom prst="rect">
            <a:avLst/>
          </a:prstGeom>
          <a:noFill/>
          <a:ln>
            <a:noFill/>
          </a:ln>
        </p:spPr>
      </p:pic>
      <p:sp>
        <p:nvSpPr>
          <p:cNvPr id="596" name="Google Shape;596;p51"/>
          <p:cNvSpPr txBox="1"/>
          <p:nvPr/>
        </p:nvSpPr>
        <p:spPr>
          <a:xfrm>
            <a:off x="876300" y="5283398"/>
            <a:ext cx="37623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Vector Representation (Dot Product):</a:t>
            </a:r>
            <a:endParaRPr/>
          </a:p>
        </p:txBody>
      </p:sp>
      <p:pic>
        <p:nvPicPr>
          <p:cNvPr id="597" name="Google Shape;597;p51" descr="image.png"/>
          <p:cNvPicPr preferRelativeResize="0"/>
          <p:nvPr/>
        </p:nvPicPr>
        <p:blipFill rotWithShape="1">
          <a:blip r:embed="rId6">
            <a:alphaModFix/>
          </a:blip>
          <a:srcRect/>
          <a:stretch/>
        </p:blipFill>
        <p:spPr>
          <a:xfrm>
            <a:off x="1970186" y="5856684"/>
            <a:ext cx="2546151" cy="446782"/>
          </a:xfrm>
          <a:prstGeom prst="rect">
            <a:avLst/>
          </a:prstGeom>
          <a:noFill/>
          <a:ln>
            <a:noFill/>
          </a:ln>
        </p:spPr>
      </p:pic>
      <p:pic>
        <p:nvPicPr>
          <p:cNvPr id="598" name="Google Shape;598;p51" descr="📱 Download our App : https://play.google.com/store/apps/details?id=com.visuallearning247.app&#10;&#10;Join Telegram for Notes, NCERT solution, PYQs : https://t.me/visuallearning3D&#10;&#10;Get more content : https://physics.visuallearning.in/courses You can watch this video in English:&#10;&#10;English version&#10;https://www.youtube.com/watch?v=q1oEiEjODAQ&#10;&#10;Kinetic energy || 3D animated explanation || Complete Basics || Physics || Class 11th &amp; 9th" title="Kinetic energy || 3D animated explanation || Complete Basics || Physics || Class 11th &amp; 9th">
            <a:hlinkClick r:id="rId7"/>
          </p:cNvPr>
          <p:cNvPicPr preferRelativeResize="0"/>
          <p:nvPr/>
        </p:nvPicPr>
        <p:blipFill>
          <a:blip r:embed="rId8">
            <a:alphaModFix/>
          </a:blip>
          <a:stretch>
            <a:fillRect/>
          </a:stretch>
        </p:blipFill>
        <p:spPr>
          <a:xfrm>
            <a:off x="6198149" y="2917225"/>
            <a:ext cx="5499600" cy="3284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8"/>
                                        </p:tgtEl>
                                        <p:attrNameLst>
                                          <p:attrName>style.visibility</p:attrName>
                                        </p:attrNameLst>
                                      </p:cBhvr>
                                      <p:to>
                                        <p:strVal val="visible"/>
                                      </p:to>
                                    </p:set>
                                    <p:animEffect transition="in" filter="fade">
                                      <p:cBhvr>
                                        <p:cTn id="7" dur="1000"/>
                                        <p:tgtEl>
                                          <p:spTgt spid="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52" descr="image.png"/>
          <p:cNvPicPr preferRelativeResize="0"/>
          <p:nvPr/>
        </p:nvPicPr>
        <p:blipFill rotWithShape="1">
          <a:blip r:embed="rId3">
            <a:alphaModFix/>
          </a:blip>
          <a:srcRect/>
          <a:stretch/>
        </p:blipFill>
        <p:spPr>
          <a:xfrm>
            <a:off x="581025" y="1704975"/>
            <a:ext cx="3486150" cy="4723954"/>
          </a:xfrm>
          <a:prstGeom prst="rect">
            <a:avLst/>
          </a:prstGeom>
          <a:noFill/>
          <a:ln>
            <a:noFill/>
          </a:ln>
        </p:spPr>
      </p:pic>
      <p:pic>
        <p:nvPicPr>
          <p:cNvPr id="604" name="Google Shape;604;p52" descr="image.png"/>
          <p:cNvPicPr preferRelativeResize="0"/>
          <p:nvPr/>
        </p:nvPicPr>
        <p:blipFill rotWithShape="1">
          <a:blip r:embed="rId4">
            <a:alphaModFix/>
          </a:blip>
          <a:srcRect/>
          <a:stretch/>
        </p:blipFill>
        <p:spPr>
          <a:xfrm>
            <a:off x="4352925" y="1704975"/>
            <a:ext cx="3486150" cy="4723954"/>
          </a:xfrm>
          <a:prstGeom prst="rect">
            <a:avLst/>
          </a:prstGeom>
          <a:noFill/>
          <a:ln>
            <a:noFill/>
          </a:ln>
        </p:spPr>
      </p:pic>
      <p:pic>
        <p:nvPicPr>
          <p:cNvPr id="605" name="Google Shape;605;p52" descr="image.png"/>
          <p:cNvPicPr preferRelativeResize="0"/>
          <p:nvPr/>
        </p:nvPicPr>
        <p:blipFill rotWithShape="1">
          <a:blip r:embed="rId5">
            <a:alphaModFix/>
          </a:blip>
          <a:srcRect/>
          <a:stretch/>
        </p:blipFill>
        <p:spPr>
          <a:xfrm>
            <a:off x="8124825" y="1704975"/>
            <a:ext cx="3486150" cy="4723954"/>
          </a:xfrm>
          <a:prstGeom prst="rect">
            <a:avLst/>
          </a:prstGeom>
          <a:noFill/>
          <a:ln>
            <a:noFill/>
          </a:ln>
        </p:spPr>
      </p:pic>
      <p:sp>
        <p:nvSpPr>
          <p:cNvPr id="606" name="Google Shape;606;p52"/>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Key Characteristics</a:t>
            </a:r>
            <a:endParaRPr/>
          </a:p>
        </p:txBody>
      </p:sp>
      <p:sp>
        <p:nvSpPr>
          <p:cNvPr id="607" name="Google Shape;607;p52"/>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608" name="Google Shape;608;p52" descr="image.png"/>
          <p:cNvPicPr preferRelativeResize="0"/>
          <p:nvPr/>
        </p:nvPicPr>
        <p:blipFill rotWithShape="1">
          <a:blip r:embed="rId6">
            <a:alphaModFix/>
          </a:blip>
          <a:srcRect/>
          <a:stretch/>
        </p:blipFill>
        <p:spPr>
          <a:xfrm>
            <a:off x="1943100" y="2000250"/>
            <a:ext cx="762000" cy="762000"/>
          </a:xfrm>
          <a:prstGeom prst="rect">
            <a:avLst/>
          </a:prstGeom>
          <a:noFill/>
          <a:ln>
            <a:noFill/>
          </a:ln>
        </p:spPr>
      </p:pic>
      <p:sp>
        <p:nvSpPr>
          <p:cNvPr id="609" name="Google Shape;609;p52"/>
          <p:cNvSpPr txBox="1"/>
          <p:nvPr/>
        </p:nvSpPr>
        <p:spPr>
          <a:xfrm>
            <a:off x="1974056" y="2952750"/>
            <a:ext cx="700200" cy="3693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none" strike="noStrike" cap="none">
                <a:solidFill>
                  <a:srgbClr val="1F2937"/>
                </a:solidFill>
                <a:latin typeface="Inter"/>
                <a:ea typeface="Inter"/>
                <a:cs typeface="Inter"/>
                <a:sym typeface="Inter"/>
              </a:rPr>
              <a:t>Sign</a:t>
            </a:r>
            <a:endParaRPr/>
          </a:p>
        </p:txBody>
      </p:sp>
      <p:sp>
        <p:nvSpPr>
          <p:cNvPr id="610" name="Google Shape;610;p52"/>
          <p:cNvSpPr txBox="1"/>
          <p:nvPr/>
        </p:nvSpPr>
        <p:spPr>
          <a:xfrm>
            <a:off x="876300" y="3467100"/>
            <a:ext cx="2895600" cy="16065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Kinetic Energy with respect to any frame of reference </a:t>
            </a:r>
            <a:r>
              <a:rPr lang="en-US" sz="1800" b="1" i="0" u="none" strike="noStrike" cap="none">
                <a:solidFill>
                  <a:srgbClr val="374151"/>
                </a:solidFill>
                <a:latin typeface="Inter"/>
                <a:ea typeface="Inter"/>
                <a:cs typeface="Inter"/>
                <a:sym typeface="Inter"/>
              </a:rPr>
              <a:t>must be positive</a:t>
            </a:r>
            <a:r>
              <a:rPr lang="en-US" sz="1800" b="0" i="0" u="none" strike="noStrike" cap="none">
                <a:solidFill>
                  <a:srgbClr val="374151"/>
                </a:solidFill>
                <a:latin typeface="Inter"/>
                <a:ea typeface="Inter"/>
                <a:cs typeface="Inter"/>
                <a:sym typeface="Inter"/>
              </a:rPr>
              <a:t>.</a:t>
            </a:r>
            <a:endParaRPr/>
          </a:p>
        </p:txBody>
      </p:sp>
      <p:sp>
        <p:nvSpPr>
          <p:cNvPr id="611" name="Google Shape;611;p52"/>
          <p:cNvSpPr txBox="1"/>
          <p:nvPr/>
        </p:nvSpPr>
        <p:spPr>
          <a:xfrm>
            <a:off x="876300" y="5167907"/>
            <a:ext cx="2895600" cy="8727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6B7280"/>
                </a:solidFill>
                <a:latin typeface="Inter"/>
                <a:ea typeface="Inter"/>
                <a:cs typeface="Inter"/>
                <a:sym typeface="Inter"/>
              </a:rPr>
              <a:t>(Because mass is positive and velocity squared is always positive).</a:t>
            </a:r>
            <a:endParaRPr/>
          </a:p>
        </p:txBody>
      </p:sp>
      <p:pic>
        <p:nvPicPr>
          <p:cNvPr id="612" name="Google Shape;612;p52" descr="image.png"/>
          <p:cNvPicPr preferRelativeResize="0"/>
          <p:nvPr/>
        </p:nvPicPr>
        <p:blipFill rotWithShape="1">
          <a:blip r:embed="rId7">
            <a:alphaModFix/>
          </a:blip>
          <a:srcRect/>
          <a:stretch/>
        </p:blipFill>
        <p:spPr>
          <a:xfrm>
            <a:off x="5715000" y="2000250"/>
            <a:ext cx="762000" cy="762000"/>
          </a:xfrm>
          <a:prstGeom prst="rect">
            <a:avLst/>
          </a:prstGeom>
          <a:noFill/>
          <a:ln>
            <a:noFill/>
          </a:ln>
        </p:spPr>
      </p:pic>
      <p:sp>
        <p:nvSpPr>
          <p:cNvPr id="613" name="Google Shape;613;p52"/>
          <p:cNvSpPr txBox="1"/>
          <p:nvPr/>
        </p:nvSpPr>
        <p:spPr>
          <a:xfrm>
            <a:off x="5585936" y="2952750"/>
            <a:ext cx="1020000" cy="3693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none" strike="noStrike" cap="none">
                <a:solidFill>
                  <a:srgbClr val="1F2937"/>
                </a:solidFill>
                <a:latin typeface="Inter"/>
                <a:ea typeface="Inter"/>
                <a:cs typeface="Inter"/>
                <a:sym typeface="Inter"/>
              </a:rPr>
              <a:t>SI Unit</a:t>
            </a:r>
            <a:endParaRPr/>
          </a:p>
        </p:txBody>
      </p:sp>
      <p:sp>
        <p:nvSpPr>
          <p:cNvPr id="614" name="Google Shape;614;p52"/>
          <p:cNvSpPr txBox="1"/>
          <p:nvPr/>
        </p:nvSpPr>
        <p:spPr>
          <a:xfrm>
            <a:off x="4648200" y="3467100"/>
            <a:ext cx="2895600" cy="11634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standard international unit for Kinetic Energy is the </a:t>
            </a:r>
            <a:r>
              <a:rPr lang="en-US" sz="1800" b="1" i="0" u="none" strike="noStrike" cap="none">
                <a:solidFill>
                  <a:srgbClr val="374151"/>
                </a:solidFill>
                <a:latin typeface="Inter"/>
                <a:ea typeface="Inter"/>
                <a:cs typeface="Inter"/>
                <a:sym typeface="Inter"/>
              </a:rPr>
              <a:t>Joule</a:t>
            </a:r>
            <a:r>
              <a:rPr lang="en-US" sz="1800" b="0" i="0" u="none" strike="noStrike" cap="none">
                <a:solidFill>
                  <a:srgbClr val="374151"/>
                </a:solidFill>
                <a:latin typeface="Inter"/>
                <a:ea typeface="Inter"/>
                <a:cs typeface="Inter"/>
                <a:sym typeface="Inter"/>
              </a:rPr>
              <a:t>.</a:t>
            </a:r>
            <a:endParaRPr/>
          </a:p>
        </p:txBody>
      </p:sp>
      <p:pic>
        <p:nvPicPr>
          <p:cNvPr id="615" name="Google Shape;615;p52" descr="image.png"/>
          <p:cNvPicPr preferRelativeResize="0"/>
          <p:nvPr/>
        </p:nvPicPr>
        <p:blipFill rotWithShape="1">
          <a:blip r:embed="rId8">
            <a:alphaModFix/>
          </a:blip>
          <a:srcRect/>
          <a:stretch/>
        </p:blipFill>
        <p:spPr>
          <a:xfrm>
            <a:off x="5715000" y="5297537"/>
            <a:ext cx="771525" cy="209550"/>
          </a:xfrm>
          <a:prstGeom prst="rect">
            <a:avLst/>
          </a:prstGeom>
          <a:noFill/>
          <a:ln>
            <a:noFill/>
          </a:ln>
        </p:spPr>
      </p:pic>
      <p:pic>
        <p:nvPicPr>
          <p:cNvPr id="616" name="Google Shape;616;p52" descr="image.png"/>
          <p:cNvPicPr preferRelativeResize="0"/>
          <p:nvPr/>
        </p:nvPicPr>
        <p:blipFill rotWithShape="1">
          <a:blip r:embed="rId9">
            <a:alphaModFix/>
          </a:blip>
          <a:srcRect/>
          <a:stretch/>
        </p:blipFill>
        <p:spPr>
          <a:xfrm>
            <a:off x="9486900" y="2000250"/>
            <a:ext cx="762000" cy="762000"/>
          </a:xfrm>
          <a:prstGeom prst="rect">
            <a:avLst/>
          </a:prstGeom>
          <a:noFill/>
          <a:ln>
            <a:noFill/>
          </a:ln>
        </p:spPr>
      </p:pic>
      <p:sp>
        <p:nvSpPr>
          <p:cNvPr id="617" name="Google Shape;617;p52"/>
          <p:cNvSpPr txBox="1"/>
          <p:nvPr/>
        </p:nvSpPr>
        <p:spPr>
          <a:xfrm>
            <a:off x="9032795" y="2952750"/>
            <a:ext cx="1670100" cy="3693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none" strike="noStrike" cap="none">
                <a:solidFill>
                  <a:srgbClr val="1F2937"/>
                </a:solidFill>
                <a:latin typeface="Inter"/>
                <a:ea typeface="Inter"/>
                <a:cs typeface="Inter"/>
                <a:sym typeface="Inter"/>
              </a:rPr>
              <a:t>Dimension</a:t>
            </a:r>
            <a:endParaRPr/>
          </a:p>
        </p:txBody>
      </p:sp>
      <p:sp>
        <p:nvSpPr>
          <p:cNvPr id="618" name="Google Shape;618;p52"/>
          <p:cNvSpPr txBox="1"/>
          <p:nvPr/>
        </p:nvSpPr>
        <p:spPr>
          <a:xfrm>
            <a:off x="8420100" y="3467100"/>
            <a:ext cx="2895600" cy="11634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dimensional formula represents mass, length, and time dependencies.</a:t>
            </a:r>
            <a:endParaRPr/>
          </a:p>
        </p:txBody>
      </p:sp>
      <p:pic>
        <p:nvPicPr>
          <p:cNvPr id="619" name="Google Shape;619;p52" descr="image.png"/>
          <p:cNvPicPr preferRelativeResize="0"/>
          <p:nvPr/>
        </p:nvPicPr>
        <p:blipFill rotWithShape="1">
          <a:blip r:embed="rId10">
            <a:alphaModFix/>
          </a:blip>
          <a:srcRect/>
          <a:stretch/>
        </p:blipFill>
        <p:spPr>
          <a:xfrm>
            <a:off x="8985646" y="4897487"/>
            <a:ext cx="1764506" cy="400050"/>
          </a:xfrm>
          <a:prstGeom prst="rect">
            <a:avLst/>
          </a:prstGeom>
          <a:noFill/>
          <a:ln>
            <a:noFill/>
          </a:ln>
        </p:spPr>
      </p:pic>
      <p:pic>
        <p:nvPicPr>
          <p:cNvPr id="620" name="Google Shape;620;p52" descr="image.png"/>
          <p:cNvPicPr preferRelativeResize="0"/>
          <p:nvPr/>
        </p:nvPicPr>
        <p:blipFill rotWithShape="1">
          <a:blip r:embed="rId11">
            <a:alphaModFix/>
          </a:blip>
          <a:srcRect/>
          <a:stretch/>
        </p:blipFill>
        <p:spPr>
          <a:xfrm>
            <a:off x="2124075" y="2152650"/>
            <a:ext cx="400050" cy="457200"/>
          </a:xfrm>
          <a:prstGeom prst="rect">
            <a:avLst/>
          </a:prstGeom>
          <a:noFill/>
          <a:ln>
            <a:noFill/>
          </a:ln>
        </p:spPr>
      </p:pic>
      <p:pic>
        <p:nvPicPr>
          <p:cNvPr id="621" name="Google Shape;621;p52" descr="image.png"/>
          <p:cNvPicPr preferRelativeResize="0"/>
          <p:nvPr/>
        </p:nvPicPr>
        <p:blipFill rotWithShape="1">
          <a:blip r:embed="rId12">
            <a:alphaModFix/>
          </a:blip>
          <a:srcRect/>
          <a:stretch/>
        </p:blipFill>
        <p:spPr>
          <a:xfrm>
            <a:off x="5867400" y="2152650"/>
            <a:ext cx="457200" cy="457200"/>
          </a:xfrm>
          <a:prstGeom prst="rect">
            <a:avLst/>
          </a:prstGeom>
          <a:noFill/>
          <a:ln>
            <a:noFill/>
          </a:ln>
        </p:spPr>
      </p:pic>
      <p:pic>
        <p:nvPicPr>
          <p:cNvPr id="622" name="Google Shape;622;p52" descr="image.png"/>
          <p:cNvPicPr preferRelativeResize="0"/>
          <p:nvPr/>
        </p:nvPicPr>
        <p:blipFill rotWithShape="1">
          <a:blip r:embed="rId13">
            <a:alphaModFix/>
          </a:blip>
          <a:srcRect/>
          <a:stretch/>
        </p:blipFill>
        <p:spPr>
          <a:xfrm>
            <a:off x="9639300" y="2152650"/>
            <a:ext cx="457200" cy="457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pic>
        <p:nvPicPr>
          <p:cNvPr id="627" name="Google Shape;627;p53" descr="image.png"/>
          <p:cNvPicPr preferRelativeResize="0"/>
          <p:nvPr/>
        </p:nvPicPr>
        <p:blipFill rotWithShape="1">
          <a:blip r:embed="rId3">
            <a:alphaModFix/>
          </a:blip>
          <a:srcRect/>
          <a:stretch/>
        </p:blipFill>
        <p:spPr>
          <a:xfrm>
            <a:off x="581025" y="4970710"/>
            <a:ext cx="11029950" cy="1163389"/>
          </a:xfrm>
          <a:prstGeom prst="rect">
            <a:avLst/>
          </a:prstGeom>
          <a:noFill/>
          <a:ln>
            <a:noFill/>
          </a:ln>
        </p:spPr>
      </p:pic>
      <p:pic>
        <p:nvPicPr>
          <p:cNvPr id="628" name="Google Shape;628;p53" descr="image.png"/>
          <p:cNvPicPr preferRelativeResize="0"/>
          <p:nvPr/>
        </p:nvPicPr>
        <p:blipFill rotWithShape="1">
          <a:blip r:embed="rId4">
            <a:alphaModFix/>
          </a:blip>
          <a:srcRect/>
          <a:stretch/>
        </p:blipFill>
        <p:spPr>
          <a:xfrm>
            <a:off x="581025" y="2165895"/>
            <a:ext cx="5276850" cy="1586061"/>
          </a:xfrm>
          <a:prstGeom prst="rect">
            <a:avLst/>
          </a:prstGeom>
          <a:noFill/>
          <a:ln>
            <a:noFill/>
          </a:ln>
        </p:spPr>
      </p:pic>
      <p:pic>
        <p:nvPicPr>
          <p:cNvPr id="629" name="Google Shape;629;p53" descr="image.png"/>
          <p:cNvPicPr preferRelativeResize="0"/>
          <p:nvPr/>
        </p:nvPicPr>
        <p:blipFill rotWithShape="1">
          <a:blip r:embed="rId5">
            <a:alphaModFix/>
          </a:blip>
          <a:srcRect/>
          <a:stretch/>
        </p:blipFill>
        <p:spPr>
          <a:xfrm>
            <a:off x="6334125" y="2165895"/>
            <a:ext cx="5276850" cy="1354335"/>
          </a:xfrm>
          <a:prstGeom prst="rect">
            <a:avLst/>
          </a:prstGeom>
          <a:noFill/>
          <a:ln>
            <a:noFill/>
          </a:ln>
        </p:spPr>
      </p:pic>
      <p:sp>
        <p:nvSpPr>
          <p:cNvPr id="630" name="Google Shape;630;p53"/>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Relation Between Kinetic Energy &amp; Linear Momentum</a:t>
            </a:r>
            <a:endParaRPr/>
          </a:p>
        </p:txBody>
      </p:sp>
      <p:sp>
        <p:nvSpPr>
          <p:cNvPr id="631" name="Google Shape;631;p53"/>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32" name="Google Shape;632;p53"/>
          <p:cNvSpPr txBox="1"/>
          <p:nvPr/>
        </p:nvSpPr>
        <p:spPr>
          <a:xfrm>
            <a:off x="581025" y="1514475"/>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Let's derive the relationship step-by-step, starting with the base formulas.</a:t>
            </a:r>
            <a:endParaRPr/>
          </a:p>
        </p:txBody>
      </p:sp>
      <p:sp>
        <p:nvSpPr>
          <p:cNvPr id="633" name="Google Shape;633;p53"/>
          <p:cNvSpPr txBox="1"/>
          <p:nvPr/>
        </p:nvSpPr>
        <p:spPr>
          <a:xfrm>
            <a:off x="581024" y="4319289"/>
            <a:ext cx="11371489" cy="443198"/>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To link them, multiply the numerator and denominator of the Kinetic Energy equation by mass (       ):</a:t>
            </a:r>
            <a:endParaRPr dirty="0"/>
          </a:p>
        </p:txBody>
      </p:sp>
      <p:pic>
        <p:nvPicPr>
          <p:cNvPr id="634" name="Google Shape;634;p53" descr="image.png"/>
          <p:cNvPicPr preferRelativeResize="0"/>
          <p:nvPr/>
        </p:nvPicPr>
        <p:blipFill rotWithShape="1">
          <a:blip r:embed="rId6">
            <a:alphaModFix/>
          </a:blip>
          <a:srcRect/>
          <a:stretch/>
        </p:blipFill>
        <p:spPr>
          <a:xfrm>
            <a:off x="11206843" y="4497849"/>
            <a:ext cx="323850" cy="190500"/>
          </a:xfrm>
          <a:prstGeom prst="rect">
            <a:avLst/>
          </a:prstGeom>
          <a:noFill/>
          <a:ln>
            <a:noFill/>
          </a:ln>
        </p:spPr>
      </p:pic>
      <p:pic>
        <p:nvPicPr>
          <p:cNvPr id="635" name="Google Shape;635;p53" descr="image.png"/>
          <p:cNvPicPr preferRelativeResize="0"/>
          <p:nvPr/>
        </p:nvPicPr>
        <p:blipFill rotWithShape="1">
          <a:blip r:embed="rId7">
            <a:alphaModFix/>
          </a:blip>
          <a:srcRect/>
          <a:stretch/>
        </p:blipFill>
        <p:spPr>
          <a:xfrm>
            <a:off x="4366319" y="5218360"/>
            <a:ext cx="3506985" cy="668089"/>
          </a:xfrm>
          <a:prstGeom prst="rect">
            <a:avLst/>
          </a:prstGeom>
          <a:noFill/>
          <a:ln>
            <a:noFill/>
          </a:ln>
        </p:spPr>
      </p:pic>
      <p:sp>
        <p:nvSpPr>
          <p:cNvPr id="636" name="Google Shape;636;p53"/>
          <p:cNvSpPr txBox="1"/>
          <p:nvPr/>
        </p:nvSpPr>
        <p:spPr>
          <a:xfrm>
            <a:off x="876300" y="2413545"/>
            <a:ext cx="20574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Kinetic Energy ( ):</a:t>
            </a:r>
            <a:endParaRPr/>
          </a:p>
        </p:txBody>
      </p:sp>
      <p:pic>
        <p:nvPicPr>
          <p:cNvPr id="637" name="Google Shape;637;p53" descr="image.png"/>
          <p:cNvPicPr preferRelativeResize="0"/>
          <p:nvPr/>
        </p:nvPicPr>
        <p:blipFill rotWithShape="1">
          <a:blip r:embed="rId8">
            <a:alphaModFix/>
          </a:blip>
          <a:srcRect/>
          <a:stretch/>
        </p:blipFill>
        <p:spPr>
          <a:xfrm>
            <a:off x="2504628" y="3005881"/>
            <a:ext cx="1477267" cy="498425"/>
          </a:xfrm>
          <a:prstGeom prst="rect">
            <a:avLst/>
          </a:prstGeom>
          <a:noFill/>
          <a:ln>
            <a:noFill/>
          </a:ln>
        </p:spPr>
      </p:pic>
      <p:sp>
        <p:nvSpPr>
          <p:cNvPr id="638" name="Google Shape;638;p53"/>
          <p:cNvSpPr txBox="1"/>
          <p:nvPr/>
        </p:nvSpPr>
        <p:spPr>
          <a:xfrm>
            <a:off x="6629400" y="2413545"/>
            <a:ext cx="23814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Linear Momentum ( ):</a:t>
            </a:r>
            <a:endParaRPr/>
          </a:p>
        </p:txBody>
      </p:sp>
      <p:pic>
        <p:nvPicPr>
          <p:cNvPr id="639" name="Google Shape;639;p53" descr="image.png"/>
          <p:cNvPicPr preferRelativeResize="0"/>
          <p:nvPr/>
        </p:nvPicPr>
        <p:blipFill rotWithShape="1">
          <a:blip r:embed="rId9">
            <a:alphaModFix/>
          </a:blip>
          <a:srcRect/>
          <a:stretch/>
        </p:blipFill>
        <p:spPr>
          <a:xfrm>
            <a:off x="8438703" y="3005881"/>
            <a:ext cx="1115317" cy="266700"/>
          </a:xfrm>
          <a:prstGeom prst="rect">
            <a:avLst/>
          </a:prstGeom>
          <a:noFill/>
          <a:ln>
            <a:noFill/>
          </a:ln>
        </p:spPr>
      </p:pic>
      <p:pic>
        <p:nvPicPr>
          <p:cNvPr id="640" name="Google Shape;640;p53" descr="image.png"/>
          <p:cNvPicPr preferRelativeResize="0"/>
          <p:nvPr/>
        </p:nvPicPr>
        <p:blipFill rotWithShape="1">
          <a:blip r:embed="rId10">
            <a:alphaModFix/>
          </a:blip>
          <a:srcRect/>
          <a:stretch/>
        </p:blipFill>
        <p:spPr>
          <a:xfrm>
            <a:off x="2933700" y="2308777"/>
            <a:ext cx="323850" cy="336306"/>
          </a:xfrm>
          <a:prstGeom prst="rect">
            <a:avLst/>
          </a:prstGeom>
          <a:noFill/>
          <a:ln>
            <a:noFill/>
          </a:ln>
        </p:spPr>
      </p:pic>
      <p:pic>
        <p:nvPicPr>
          <p:cNvPr id="641" name="Google Shape;641;p53" descr="image.png"/>
          <p:cNvPicPr preferRelativeResize="0"/>
          <p:nvPr/>
        </p:nvPicPr>
        <p:blipFill rotWithShape="1">
          <a:blip r:embed="rId11">
            <a:alphaModFix/>
          </a:blip>
          <a:srcRect/>
          <a:stretch/>
        </p:blipFill>
        <p:spPr>
          <a:xfrm>
            <a:off x="8962825" y="2413545"/>
            <a:ext cx="219075" cy="2571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54" descr="image.png"/>
          <p:cNvPicPr preferRelativeResize="0"/>
          <p:nvPr/>
        </p:nvPicPr>
        <p:blipFill rotWithShape="1">
          <a:blip r:embed="rId3">
            <a:alphaModFix/>
          </a:blip>
          <a:srcRect/>
          <a:stretch/>
        </p:blipFill>
        <p:spPr>
          <a:xfrm>
            <a:off x="581025" y="2280195"/>
            <a:ext cx="11029950" cy="1708100"/>
          </a:xfrm>
          <a:prstGeom prst="rect">
            <a:avLst/>
          </a:prstGeom>
          <a:noFill/>
          <a:ln>
            <a:noFill/>
          </a:ln>
        </p:spPr>
      </p:pic>
      <p:pic>
        <p:nvPicPr>
          <p:cNvPr id="647" name="Google Shape;647;p54" descr="image.png"/>
          <p:cNvPicPr preferRelativeResize="0"/>
          <p:nvPr/>
        </p:nvPicPr>
        <p:blipFill rotWithShape="1">
          <a:blip r:embed="rId4">
            <a:alphaModFix/>
          </a:blip>
          <a:srcRect/>
          <a:stretch/>
        </p:blipFill>
        <p:spPr>
          <a:xfrm>
            <a:off x="581025" y="4782591"/>
            <a:ext cx="11029950" cy="1440060"/>
          </a:xfrm>
          <a:prstGeom prst="rect">
            <a:avLst/>
          </a:prstGeom>
          <a:noFill/>
          <a:ln>
            <a:noFill/>
          </a:ln>
        </p:spPr>
      </p:pic>
      <p:sp>
        <p:nvSpPr>
          <p:cNvPr id="648" name="Google Shape;648;p54"/>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Finalizing the Relationship</a:t>
            </a:r>
            <a:endParaRPr/>
          </a:p>
        </p:txBody>
      </p:sp>
      <p:sp>
        <p:nvSpPr>
          <p:cNvPr id="649" name="Google Shape;649;p54"/>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50" name="Google Shape;650;p54"/>
          <p:cNvSpPr txBox="1"/>
          <p:nvPr/>
        </p:nvSpPr>
        <p:spPr>
          <a:xfrm>
            <a:off x="581025" y="1514475"/>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Since Momentum               , we can square both sides to see that .</a:t>
            </a:r>
            <a:endParaRPr dirty="0"/>
          </a:p>
        </p:txBody>
      </p:sp>
      <p:sp>
        <p:nvSpPr>
          <p:cNvPr id="651" name="Google Shape;651;p54"/>
          <p:cNvSpPr txBox="1"/>
          <p:nvPr/>
        </p:nvSpPr>
        <p:spPr>
          <a:xfrm>
            <a:off x="581025" y="4131171"/>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Now, solve for Linear Momentum (     ):</a:t>
            </a:r>
            <a:endParaRPr/>
          </a:p>
        </p:txBody>
      </p:sp>
      <p:pic>
        <p:nvPicPr>
          <p:cNvPr id="652" name="Google Shape;652;p54" descr="image.png"/>
          <p:cNvPicPr preferRelativeResize="0"/>
          <p:nvPr/>
        </p:nvPicPr>
        <p:blipFill rotWithShape="1">
          <a:blip r:embed="rId5">
            <a:alphaModFix/>
          </a:blip>
          <a:srcRect/>
          <a:stretch/>
        </p:blipFill>
        <p:spPr>
          <a:xfrm>
            <a:off x="2633700" y="1677992"/>
            <a:ext cx="535892" cy="154057"/>
          </a:xfrm>
          <a:prstGeom prst="rect">
            <a:avLst/>
          </a:prstGeom>
          <a:noFill/>
          <a:ln>
            <a:noFill/>
          </a:ln>
        </p:spPr>
      </p:pic>
      <p:pic>
        <p:nvPicPr>
          <p:cNvPr id="653" name="Google Shape;653;p54" descr="image.png"/>
          <p:cNvPicPr preferRelativeResize="0"/>
          <p:nvPr/>
        </p:nvPicPr>
        <p:blipFill rotWithShape="1">
          <a:blip r:embed="rId6">
            <a:alphaModFix/>
          </a:blip>
          <a:srcRect/>
          <a:stretch/>
        </p:blipFill>
        <p:spPr>
          <a:xfrm>
            <a:off x="7849492" y="1514475"/>
            <a:ext cx="1715392" cy="381000"/>
          </a:xfrm>
          <a:prstGeom prst="rect">
            <a:avLst/>
          </a:prstGeom>
          <a:noFill/>
          <a:ln>
            <a:noFill/>
          </a:ln>
        </p:spPr>
      </p:pic>
      <p:sp>
        <p:nvSpPr>
          <p:cNvPr id="654" name="Google Shape;654;p54"/>
          <p:cNvSpPr txBox="1"/>
          <p:nvPr/>
        </p:nvSpPr>
        <p:spPr>
          <a:xfrm>
            <a:off x="876300" y="2527845"/>
            <a:ext cx="35148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Substitute into the numerator:</a:t>
            </a:r>
            <a:endParaRPr/>
          </a:p>
        </p:txBody>
      </p:sp>
      <p:pic>
        <p:nvPicPr>
          <p:cNvPr id="655" name="Google Shape;655;p54" descr="image.png"/>
          <p:cNvPicPr preferRelativeResize="0"/>
          <p:nvPr/>
        </p:nvPicPr>
        <p:blipFill rotWithShape="1">
          <a:blip r:embed="rId7">
            <a:alphaModFix/>
          </a:blip>
          <a:srcRect/>
          <a:stretch/>
        </p:blipFill>
        <p:spPr>
          <a:xfrm>
            <a:off x="5619303" y="3234481"/>
            <a:ext cx="1001017" cy="506164"/>
          </a:xfrm>
          <a:prstGeom prst="rect">
            <a:avLst/>
          </a:prstGeom>
          <a:noFill/>
          <a:ln>
            <a:noFill/>
          </a:ln>
        </p:spPr>
      </p:pic>
      <p:pic>
        <p:nvPicPr>
          <p:cNvPr id="656" name="Google Shape;656;p54" descr="image.png"/>
          <p:cNvPicPr preferRelativeResize="0"/>
          <p:nvPr/>
        </p:nvPicPr>
        <p:blipFill rotWithShape="1">
          <a:blip r:embed="rId8">
            <a:alphaModFix/>
          </a:blip>
          <a:srcRect/>
          <a:stretch/>
        </p:blipFill>
        <p:spPr>
          <a:xfrm>
            <a:off x="4471307" y="4235945"/>
            <a:ext cx="219075" cy="257175"/>
          </a:xfrm>
          <a:prstGeom prst="rect">
            <a:avLst/>
          </a:prstGeom>
          <a:noFill/>
          <a:ln>
            <a:noFill/>
          </a:ln>
        </p:spPr>
      </p:pic>
      <p:sp>
        <p:nvSpPr>
          <p:cNvPr id="657" name="Google Shape;657;p54"/>
          <p:cNvSpPr txBox="1"/>
          <p:nvPr/>
        </p:nvSpPr>
        <p:spPr>
          <a:xfrm>
            <a:off x="876300" y="5030241"/>
            <a:ext cx="26955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Multiply both sides by 2m:</a:t>
            </a:r>
            <a:endParaRPr/>
          </a:p>
        </p:txBody>
      </p:sp>
      <p:pic>
        <p:nvPicPr>
          <p:cNvPr id="658" name="Google Shape;658;p54" descr="image.png"/>
          <p:cNvPicPr preferRelativeResize="0"/>
          <p:nvPr/>
        </p:nvPicPr>
        <p:blipFill rotWithShape="1">
          <a:blip r:embed="rId9">
            <a:alphaModFix/>
          </a:blip>
          <a:srcRect/>
          <a:stretch/>
        </p:blipFill>
        <p:spPr>
          <a:xfrm>
            <a:off x="5333553" y="5603527"/>
            <a:ext cx="1572517" cy="371475"/>
          </a:xfrm>
          <a:prstGeom prst="rect">
            <a:avLst/>
          </a:prstGeom>
          <a:noFill/>
          <a:ln>
            <a:noFill/>
          </a:ln>
        </p:spPr>
      </p:pic>
      <p:pic>
        <p:nvPicPr>
          <p:cNvPr id="659" name="Google Shape;659;p54" descr="image.png"/>
          <p:cNvPicPr preferRelativeResize="0"/>
          <p:nvPr/>
        </p:nvPicPr>
        <p:blipFill rotWithShape="1">
          <a:blip r:embed="rId10">
            <a:alphaModFix/>
          </a:blip>
          <a:srcRect/>
          <a:stretch/>
        </p:blipFill>
        <p:spPr>
          <a:xfrm>
            <a:off x="3943350" y="2494208"/>
            <a:ext cx="419100" cy="3714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p55"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665" name="Google Shape;665;p55"/>
          <p:cNvGraphicFramePr/>
          <p:nvPr/>
        </p:nvGraphicFramePr>
        <p:xfrm>
          <a:off x="571500" y="1619250"/>
          <a:ext cx="11039450" cy="3188500"/>
        </p:xfrm>
        <a:graphic>
          <a:graphicData uri="http://schemas.openxmlformats.org/drawingml/2006/table">
            <a:tbl>
              <a:tblPr firstRow="1" bandRow="1">
                <a:noFill/>
                <a:tableStyleId>{7429C066-59F6-40C0-83B8-FE0012C4EDB0}</a:tableStyleId>
              </a:tblPr>
              <a:tblGrid>
                <a:gridCol w="3710425">
                  <a:extLst>
                    <a:ext uri="{9D8B030D-6E8A-4147-A177-3AD203B41FA5}">
                      <a16:colId xmlns:a16="http://schemas.microsoft.com/office/drawing/2014/main" val="20000"/>
                    </a:ext>
                  </a:extLst>
                </a:gridCol>
                <a:gridCol w="2378725">
                  <a:extLst>
                    <a:ext uri="{9D8B030D-6E8A-4147-A177-3AD203B41FA5}">
                      <a16:colId xmlns:a16="http://schemas.microsoft.com/office/drawing/2014/main" val="20001"/>
                    </a:ext>
                  </a:extLst>
                </a:gridCol>
                <a:gridCol w="2764025">
                  <a:extLst>
                    <a:ext uri="{9D8B030D-6E8A-4147-A177-3AD203B41FA5}">
                      <a16:colId xmlns:a16="http://schemas.microsoft.com/office/drawing/2014/main" val="20002"/>
                    </a:ext>
                  </a:extLst>
                </a:gridCol>
                <a:gridCol w="2186275">
                  <a:extLst>
                    <a:ext uri="{9D8B030D-6E8A-4147-A177-3AD203B41FA5}">
                      <a16:colId xmlns:a16="http://schemas.microsoft.com/office/drawing/2014/main" val="20003"/>
                    </a:ext>
                  </a:extLst>
                </a:gridCol>
              </a:tblGrid>
              <a:tr h="637700">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Object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Mass (kg)</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Speed (m/s)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K (J)</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Car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2000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25</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6.3 × 10⁵</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Running athlete</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70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3.5 × 10³</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Bullet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5 × 10⁻²</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200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10³</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37700">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Raindrop (terminal)</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3.5 × 10⁻⁵</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9</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1.4 × 10⁻³</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4"/>
                  </a:ext>
                </a:extLst>
              </a:tr>
            </a:tbl>
          </a:graphicData>
        </a:graphic>
      </p:graphicFrame>
      <p:sp>
        <p:nvSpPr>
          <p:cNvPr id="666" name="Google Shape;666;p55"/>
          <p:cNvSpPr/>
          <p:nvPr/>
        </p:nvSpPr>
        <p:spPr>
          <a:xfrm>
            <a:off x="576262" y="2262187"/>
            <a:ext cx="3710433"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67" name="Google Shape;667;p55"/>
          <p:cNvSpPr/>
          <p:nvPr/>
        </p:nvSpPr>
        <p:spPr>
          <a:xfrm>
            <a:off x="4286696" y="2262187"/>
            <a:ext cx="23787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68" name="Google Shape;668;p55"/>
          <p:cNvSpPr/>
          <p:nvPr/>
        </p:nvSpPr>
        <p:spPr>
          <a:xfrm>
            <a:off x="6665416" y="2262187"/>
            <a:ext cx="276403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69" name="Google Shape;669;p55"/>
          <p:cNvSpPr/>
          <p:nvPr/>
        </p:nvSpPr>
        <p:spPr>
          <a:xfrm>
            <a:off x="9429452" y="2262187"/>
            <a:ext cx="218628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0" name="Google Shape;670;p55"/>
          <p:cNvSpPr/>
          <p:nvPr/>
        </p:nvSpPr>
        <p:spPr>
          <a:xfrm>
            <a:off x="576262" y="2895004"/>
            <a:ext cx="3710433"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1" name="Google Shape;671;p55"/>
          <p:cNvSpPr/>
          <p:nvPr/>
        </p:nvSpPr>
        <p:spPr>
          <a:xfrm>
            <a:off x="4286696" y="2895004"/>
            <a:ext cx="23787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2" name="Google Shape;672;p55"/>
          <p:cNvSpPr/>
          <p:nvPr/>
        </p:nvSpPr>
        <p:spPr>
          <a:xfrm>
            <a:off x="6665416" y="2895004"/>
            <a:ext cx="276403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3" name="Google Shape;673;p55"/>
          <p:cNvSpPr/>
          <p:nvPr/>
        </p:nvSpPr>
        <p:spPr>
          <a:xfrm>
            <a:off x="9429452" y="2895004"/>
            <a:ext cx="218628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4" name="Google Shape;674;p55"/>
          <p:cNvSpPr/>
          <p:nvPr/>
        </p:nvSpPr>
        <p:spPr>
          <a:xfrm>
            <a:off x="576262" y="3527821"/>
            <a:ext cx="3710433"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5" name="Google Shape;675;p55"/>
          <p:cNvSpPr/>
          <p:nvPr/>
        </p:nvSpPr>
        <p:spPr>
          <a:xfrm>
            <a:off x="4286696" y="3527821"/>
            <a:ext cx="23787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6" name="Google Shape;676;p55"/>
          <p:cNvSpPr/>
          <p:nvPr/>
        </p:nvSpPr>
        <p:spPr>
          <a:xfrm>
            <a:off x="6665416" y="3527821"/>
            <a:ext cx="276403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7" name="Google Shape;677;p55"/>
          <p:cNvSpPr/>
          <p:nvPr/>
        </p:nvSpPr>
        <p:spPr>
          <a:xfrm>
            <a:off x="9429452" y="3527821"/>
            <a:ext cx="218628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8" name="Google Shape;678;p55"/>
          <p:cNvSpPr/>
          <p:nvPr/>
        </p:nvSpPr>
        <p:spPr>
          <a:xfrm>
            <a:off x="576262" y="4160639"/>
            <a:ext cx="3710433"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9" name="Google Shape;679;p55"/>
          <p:cNvSpPr/>
          <p:nvPr/>
        </p:nvSpPr>
        <p:spPr>
          <a:xfrm>
            <a:off x="4286696" y="4160639"/>
            <a:ext cx="23787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80" name="Google Shape;680;p55"/>
          <p:cNvSpPr/>
          <p:nvPr/>
        </p:nvSpPr>
        <p:spPr>
          <a:xfrm>
            <a:off x="6665416" y="4160639"/>
            <a:ext cx="276403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81" name="Google Shape;681;p55"/>
          <p:cNvSpPr/>
          <p:nvPr/>
        </p:nvSpPr>
        <p:spPr>
          <a:xfrm>
            <a:off x="9429452" y="4160639"/>
            <a:ext cx="218628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82" name="Google Shape;682;p55"/>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Table 5.2: Typical Kinetic Energies</a:t>
            </a:r>
            <a:endParaRPr/>
          </a:p>
        </p:txBody>
      </p:sp>
      <p:sp>
        <p:nvSpPr>
          <p:cNvPr id="683" name="Google Shape;683;p55"/>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Google Shape;688;p5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689" name="Google Shape;689;p56"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690" name="Google Shape;690;p56"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691" name="Google Shape;691;p56" descr="image.png"/>
          <p:cNvPicPr preferRelativeResize="0"/>
          <p:nvPr/>
        </p:nvPicPr>
        <p:blipFill rotWithShape="1">
          <a:blip r:embed="rId6">
            <a:alphaModFix/>
          </a:blip>
          <a:srcRect/>
          <a:stretch/>
        </p:blipFill>
        <p:spPr>
          <a:xfrm>
            <a:off x="6581775" y="2390775"/>
            <a:ext cx="4743450" cy="922585"/>
          </a:xfrm>
          <a:prstGeom prst="rect">
            <a:avLst/>
          </a:prstGeom>
          <a:noFill/>
          <a:ln>
            <a:noFill/>
          </a:ln>
        </p:spPr>
      </p:pic>
      <p:pic>
        <p:nvPicPr>
          <p:cNvPr id="692" name="Google Shape;692;p56" descr="image.png"/>
          <p:cNvPicPr preferRelativeResize="0"/>
          <p:nvPr/>
        </p:nvPicPr>
        <p:blipFill rotWithShape="1">
          <a:blip r:embed="rId7">
            <a:alphaModFix/>
          </a:blip>
          <a:srcRect/>
          <a:stretch/>
        </p:blipFill>
        <p:spPr>
          <a:xfrm>
            <a:off x="6581775" y="3541960"/>
            <a:ext cx="4743450" cy="1236464"/>
          </a:xfrm>
          <a:prstGeom prst="rect">
            <a:avLst/>
          </a:prstGeom>
          <a:noFill/>
          <a:ln>
            <a:noFill/>
          </a:ln>
        </p:spPr>
      </p:pic>
      <p:pic>
        <p:nvPicPr>
          <p:cNvPr id="693" name="Google Shape;693;p56"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694" name="Google Shape;694;p56"/>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695" name="Google Shape;695;p56"/>
          <p:cNvSpPr txBox="1"/>
          <p:nvPr/>
        </p:nvSpPr>
        <p:spPr>
          <a:xfrm>
            <a:off x="866775" y="2276475"/>
            <a:ext cx="4743450" cy="841176"/>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A bullet of mass 50.0 g with speed 200 m/s hits plywood and emerges with exactly 10% of its initial KE. Find emergent speed.</a:t>
            </a:r>
            <a:endParaRPr/>
          </a:p>
        </p:txBody>
      </p:sp>
      <p:sp>
        <p:nvSpPr>
          <p:cNvPr id="696" name="Google Shape;696;p56"/>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Step-by-Step Calculation</a:t>
            </a:r>
            <a:endParaRPr/>
          </a:p>
        </p:txBody>
      </p:sp>
      <p:sp>
        <p:nvSpPr>
          <p:cNvPr id="697" name="Google Shape;697;p56"/>
          <p:cNvSpPr txBox="1"/>
          <p:nvPr/>
        </p:nvSpPr>
        <p:spPr>
          <a:xfrm>
            <a:off x="6829425" y="2543175"/>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INITIAL KE</a:t>
            </a:r>
            <a:endParaRPr/>
          </a:p>
        </p:txBody>
      </p:sp>
      <p:sp>
        <p:nvSpPr>
          <p:cNvPr id="698" name="Google Shape;698;p56"/>
          <p:cNvSpPr/>
          <p:nvPr/>
        </p:nvSpPr>
        <p:spPr>
          <a:xfrm>
            <a:off x="6829425" y="2743200"/>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699" name="Google Shape;699;p56" descr="image.png"/>
          <p:cNvPicPr preferRelativeResize="0"/>
          <p:nvPr/>
        </p:nvPicPr>
        <p:blipFill rotWithShape="1">
          <a:blip r:embed="rId9">
            <a:alphaModFix/>
          </a:blip>
          <a:srcRect/>
          <a:stretch/>
        </p:blipFill>
        <p:spPr>
          <a:xfrm>
            <a:off x="6829425" y="2838450"/>
            <a:ext cx="3023294" cy="322510"/>
          </a:xfrm>
          <a:prstGeom prst="rect">
            <a:avLst/>
          </a:prstGeom>
          <a:noFill/>
          <a:ln>
            <a:noFill/>
          </a:ln>
        </p:spPr>
      </p:pic>
      <p:sp>
        <p:nvSpPr>
          <p:cNvPr id="700" name="Google Shape;700;p56"/>
          <p:cNvSpPr txBox="1"/>
          <p:nvPr/>
        </p:nvSpPr>
        <p:spPr>
          <a:xfrm>
            <a:off x="6829425" y="3694360"/>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FINAL KE &amp; SPEED</a:t>
            </a:r>
            <a:endParaRPr/>
          </a:p>
        </p:txBody>
      </p:sp>
      <p:sp>
        <p:nvSpPr>
          <p:cNvPr id="701" name="Google Shape;701;p56"/>
          <p:cNvSpPr/>
          <p:nvPr/>
        </p:nvSpPr>
        <p:spPr>
          <a:xfrm>
            <a:off x="6829425" y="3894385"/>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702" name="Google Shape;702;p56" descr="image.png"/>
          <p:cNvPicPr preferRelativeResize="0"/>
          <p:nvPr/>
        </p:nvPicPr>
        <p:blipFill rotWithShape="1">
          <a:blip r:embed="rId10">
            <a:alphaModFix/>
          </a:blip>
          <a:srcRect/>
          <a:stretch/>
        </p:blipFill>
        <p:spPr>
          <a:xfrm>
            <a:off x="6829425" y="3989635"/>
            <a:ext cx="2389584" cy="218628"/>
          </a:xfrm>
          <a:prstGeom prst="rect">
            <a:avLst/>
          </a:prstGeom>
          <a:noFill/>
          <a:ln>
            <a:noFill/>
          </a:ln>
        </p:spPr>
      </p:pic>
      <p:sp>
        <p:nvSpPr>
          <p:cNvPr id="704" name="Google Shape;704;p56"/>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5.4: Bullet and Plywood</a:t>
            </a:r>
            <a:endParaRPr/>
          </a:p>
        </p:txBody>
      </p:sp>
      <p:sp>
        <p:nvSpPr>
          <p:cNvPr id="705" name="Google Shape;705;p56"/>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pic>
        <p:nvPicPr>
          <p:cNvPr id="710" name="Google Shape;710;p57">
            <a:hlinkClick r:id="rId3"/>
          </p:cNvPr>
          <p:cNvPicPr preferRelativeResize="0"/>
          <p:nvPr/>
        </p:nvPicPr>
        <p:blipFill rotWithShape="1">
          <a:blip r:embed="rId4">
            <a:alphaModFix/>
          </a:blip>
          <a:srcRect t="-2304" b="-1484"/>
          <a:stretch/>
        </p:blipFill>
        <p:spPr>
          <a:xfrm>
            <a:off x="152400" y="0"/>
            <a:ext cx="11887200"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pic>
        <p:nvPicPr>
          <p:cNvPr id="715" name="Google Shape;715;p5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16" name="Google Shape;716;p58" descr="image.png"/>
          <p:cNvPicPr preferRelativeResize="0"/>
          <p:nvPr/>
        </p:nvPicPr>
        <p:blipFill rotWithShape="1">
          <a:blip r:embed="rId4">
            <a:alphaModFix/>
          </a:blip>
          <a:srcRect/>
          <a:stretch/>
        </p:blipFill>
        <p:spPr>
          <a:xfrm>
            <a:off x="571500" y="1970484"/>
            <a:ext cx="5334000" cy="533400"/>
          </a:xfrm>
          <a:prstGeom prst="rect">
            <a:avLst/>
          </a:prstGeom>
          <a:noFill/>
          <a:ln>
            <a:noFill/>
          </a:ln>
        </p:spPr>
      </p:pic>
      <p:sp>
        <p:nvSpPr>
          <p:cNvPr id="717" name="Google Shape;717;p58"/>
          <p:cNvSpPr txBox="1"/>
          <p:nvPr/>
        </p:nvSpPr>
        <p:spPr>
          <a:xfrm>
            <a:off x="571500" y="129540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For a small displacement Δx, the varying force F(x) is approximately constant.</a:t>
            </a:r>
            <a:endParaRPr/>
          </a:p>
        </p:txBody>
      </p:sp>
      <p:sp>
        <p:nvSpPr>
          <p:cNvPr id="718" name="Google Shape;718;p58"/>
          <p:cNvSpPr txBox="1"/>
          <p:nvPr/>
        </p:nvSpPr>
        <p:spPr>
          <a:xfrm>
            <a:off x="571500" y="2618184"/>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Total Work is the sum of these segments, leading to an integral as Δx approaches zero.</a:t>
            </a:r>
            <a:endParaRPr/>
          </a:p>
        </p:txBody>
      </p:sp>
      <p:pic>
        <p:nvPicPr>
          <p:cNvPr id="719" name="Google Shape;719;p58" descr="image.png"/>
          <p:cNvPicPr preferRelativeResize="0"/>
          <p:nvPr/>
        </p:nvPicPr>
        <p:blipFill rotWithShape="1">
          <a:blip r:embed="rId5">
            <a:alphaModFix/>
          </a:blip>
          <a:srcRect/>
          <a:stretch/>
        </p:blipFill>
        <p:spPr>
          <a:xfrm>
            <a:off x="819150" y="2122884"/>
            <a:ext cx="1655564" cy="228600"/>
          </a:xfrm>
          <a:prstGeom prst="rect">
            <a:avLst/>
          </a:prstGeom>
          <a:noFill/>
          <a:ln>
            <a:noFill/>
          </a:ln>
        </p:spPr>
      </p:pic>
      <p:sp>
        <p:nvSpPr>
          <p:cNvPr id="720" name="Google Shape;720;p58"/>
          <p:cNvSpPr txBox="1"/>
          <p:nvPr/>
        </p:nvSpPr>
        <p:spPr>
          <a:xfrm>
            <a:off x="571500" y="476250"/>
            <a:ext cx="11601450" cy="4381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3.1 Work Done by Variable Force</a:t>
            </a:r>
            <a:endParaRPr/>
          </a:p>
        </p:txBody>
      </p:sp>
      <p:sp>
        <p:nvSpPr>
          <p:cNvPr id="721" name="Google Shape;721;p58"/>
          <p:cNvSpPr/>
          <p:nvPr/>
        </p:nvSpPr>
        <p:spPr>
          <a:xfrm>
            <a:off x="571500" y="98107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722" name="Google Shape;722;p58" descr="For more information:&#10;&#10;http://www.7activestudio.com&#10;info@7activestudio.com&#10;&#10;http://www.7activemedical.com/&#10;info@7activemedical.com&#10;&#10;http://www.sciencetuts.com/&#10;7activestudio@gmail.com&#10;&#10;Contact:     +91- 9700061777,&#10;                    040-64501777 / 65864777&#10;             &#10;7 Active Technology Solutions Pvt.Ltd. is an educational 3D digital content provider for K-12. We also customise the content as per your requirement for companies platform providers colleges etc . 7 Active driving force &quot;The Joy of Happy Learning&quot; -- is what makes difference from other digital content providers. We consider Student needs, Lecturer needs and College needs in designing the 3D &amp; 2D Animated Video Lectures. We are carrying a huge 3D Digital Library ready to use.&#10;&#10;In our previous chapter we have learned about electricity, electricity components and heating effects of electric current.&#10;In this chapter we will learn about some other effects of electric current such as magnetic effect of electricity.&#10;Let us see this illustration,&#10;Here, we arranged an open electric circuit consisting of battery, plug key, resister.&#10;Now, fill the gap between x and y with a thick copper wire. &#10;Then, place a compass near to the copper wire. And observe the position of the needle.&#10;Pass the current through the circuit by plug the key.&#10;What do you observe?&#10;The compass needle is deflected.&#10;Why it is deflected?&#10;The electric current through the copper wire has produced a magnetic effect. Thus we can say that electricity and magnetism are linked to each other." title="WORK DONE BY A VARIABLE FORCE">
            <a:hlinkClick r:id="rId6"/>
          </p:cNvPr>
          <p:cNvPicPr preferRelativeResize="0"/>
          <p:nvPr/>
        </p:nvPicPr>
        <p:blipFill>
          <a:blip r:embed="rId7">
            <a:alphaModFix/>
          </a:blip>
          <a:stretch>
            <a:fillRect/>
          </a:stretch>
        </p:blipFill>
        <p:spPr>
          <a:xfrm>
            <a:off x="6260475" y="1140613"/>
            <a:ext cx="5521575" cy="3515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2"/>
                                        </p:tgtEl>
                                        <p:attrNameLst>
                                          <p:attrName>style.visibility</p:attrName>
                                        </p:attrNameLst>
                                      </p:cBhvr>
                                      <p:to>
                                        <p:strVal val="visible"/>
                                      </p:to>
                                    </p:set>
                                    <p:animEffect transition="in" filter="fade">
                                      <p:cBhvr>
                                        <p:cTn id="7" dur="1000"/>
                                        <p:tgtEl>
                                          <p:spTgt spid="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pic>
        <p:nvPicPr>
          <p:cNvPr id="727" name="Google Shape;727;p5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28" name="Google Shape;728;p59" descr="image.png"/>
          <p:cNvPicPr preferRelativeResize="0"/>
          <p:nvPr/>
        </p:nvPicPr>
        <p:blipFill rotWithShape="1">
          <a:blip r:embed="rId4">
            <a:alphaModFix/>
          </a:blip>
          <a:srcRect/>
          <a:stretch/>
        </p:blipFill>
        <p:spPr>
          <a:xfrm>
            <a:off x="571500" y="2103834"/>
            <a:ext cx="5334000" cy="678358"/>
          </a:xfrm>
          <a:prstGeom prst="rect">
            <a:avLst/>
          </a:prstGeom>
          <a:noFill/>
          <a:ln>
            <a:noFill/>
          </a:ln>
        </p:spPr>
      </p:pic>
      <p:pic>
        <p:nvPicPr>
          <p:cNvPr id="729" name="Google Shape;729;p59"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sp>
        <p:nvSpPr>
          <p:cNvPr id="730" name="Google Shape;730;p59"/>
          <p:cNvSpPr txBox="1"/>
          <p:nvPr/>
        </p:nvSpPr>
        <p:spPr>
          <a:xfrm>
            <a:off x="571500" y="142875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total work done by a variable force over a displacement is represented graphically.</a:t>
            </a:r>
            <a:endParaRPr/>
          </a:p>
        </p:txBody>
      </p:sp>
      <p:sp>
        <p:nvSpPr>
          <p:cNvPr id="731" name="Google Shape;731;p59"/>
          <p:cNvSpPr txBox="1"/>
          <p:nvPr/>
        </p:nvSpPr>
        <p:spPr>
          <a:xfrm>
            <a:off x="571500" y="2896492"/>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The area precisely under the Force-Displacement curve represents the work done.</a:t>
            </a:r>
            <a:endParaRPr/>
          </a:p>
        </p:txBody>
      </p:sp>
      <p:pic>
        <p:nvPicPr>
          <p:cNvPr id="732" name="Google Shape;732;p59" descr="image.png"/>
          <p:cNvPicPr preferRelativeResize="0"/>
          <p:nvPr/>
        </p:nvPicPr>
        <p:blipFill rotWithShape="1">
          <a:blip r:embed="rId6">
            <a:alphaModFix/>
          </a:blip>
          <a:srcRect/>
          <a:stretch/>
        </p:blipFill>
        <p:spPr>
          <a:xfrm>
            <a:off x="819150" y="2256234"/>
            <a:ext cx="2028229" cy="373558"/>
          </a:xfrm>
          <a:prstGeom prst="rect">
            <a:avLst/>
          </a:prstGeom>
          <a:noFill/>
          <a:ln>
            <a:noFill/>
          </a:ln>
        </p:spPr>
      </p:pic>
      <p:pic>
        <p:nvPicPr>
          <p:cNvPr id="733" name="Google Shape;733;p59" title="Screenshot 2026-08-27 113858.png"/>
          <p:cNvPicPr preferRelativeResize="0"/>
          <p:nvPr/>
        </p:nvPicPr>
        <p:blipFill rotWithShape="1">
          <a:blip r:embed="rId7">
            <a:alphaModFix/>
          </a:blip>
          <a:srcRect l="14286" r="14286"/>
          <a:stretch/>
        </p:blipFill>
        <p:spPr>
          <a:xfrm>
            <a:off x="6296025" y="1438275"/>
            <a:ext cx="5314950" cy="4933950"/>
          </a:xfrm>
          <a:prstGeom prst="rect">
            <a:avLst/>
          </a:prstGeom>
          <a:noFill/>
          <a:ln>
            <a:noFill/>
          </a:ln>
        </p:spPr>
      </p:pic>
      <p:sp>
        <p:nvSpPr>
          <p:cNvPr id="734" name="Google Shape;734;p59"/>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Graphical Interpretation</a:t>
            </a:r>
            <a:endParaRPr/>
          </a:p>
        </p:txBody>
      </p:sp>
      <p:sp>
        <p:nvSpPr>
          <p:cNvPr id="735" name="Google Shape;735;p59"/>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pic>
        <p:nvPicPr>
          <p:cNvPr id="740" name="Google Shape;740;p60"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41" name="Google Shape;741;p60"/>
          <p:cNvSpPr txBox="1"/>
          <p:nvPr/>
        </p:nvSpPr>
        <p:spPr>
          <a:xfrm>
            <a:off x="571500" y="1428750"/>
            <a:ext cx="5600700"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Problem Statement</a:t>
            </a:r>
            <a:endParaRPr/>
          </a:p>
        </p:txBody>
      </p:sp>
      <p:sp>
        <p:nvSpPr>
          <p:cNvPr id="742" name="Google Shape;742;p60"/>
          <p:cNvSpPr txBox="1"/>
          <p:nvPr/>
        </p:nvSpPr>
        <p:spPr>
          <a:xfrm>
            <a:off x="809625" y="1943100"/>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Woman pushes a trunk.</a:t>
            </a:r>
            <a:endParaRPr/>
          </a:p>
        </p:txBody>
      </p:sp>
      <p:sp>
        <p:nvSpPr>
          <p:cNvPr id="743" name="Google Shape;743;p60"/>
          <p:cNvSpPr txBox="1"/>
          <p:nvPr/>
        </p:nvSpPr>
        <p:spPr>
          <a:xfrm>
            <a:off x="809625" y="2337792"/>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Force = 100 N for first 10 m.</a:t>
            </a:r>
            <a:endParaRPr/>
          </a:p>
        </p:txBody>
      </p:sp>
      <p:sp>
        <p:nvSpPr>
          <p:cNvPr id="744" name="Google Shape;744;p60"/>
          <p:cNvSpPr txBox="1"/>
          <p:nvPr/>
        </p:nvSpPr>
        <p:spPr>
          <a:xfrm>
            <a:off x="809625" y="2732484"/>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Force reduces linearly to 50 N over next 10 m.</a:t>
            </a:r>
            <a:endParaRPr/>
          </a:p>
        </p:txBody>
      </p:sp>
      <p:sp>
        <p:nvSpPr>
          <p:cNvPr id="745" name="Google Shape;745;p60"/>
          <p:cNvSpPr txBox="1"/>
          <p:nvPr/>
        </p:nvSpPr>
        <p:spPr>
          <a:xfrm>
            <a:off x="809625" y="3127176"/>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Friction = 50 N (opposing).</a:t>
            </a:r>
            <a:endParaRPr/>
          </a:p>
        </p:txBody>
      </p:sp>
      <p:sp>
        <p:nvSpPr>
          <p:cNvPr id="746" name="Google Shape;746;p60"/>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5.5: Variable Force Setup</a:t>
            </a:r>
            <a:endParaRPr/>
          </a:p>
        </p:txBody>
      </p:sp>
      <p:sp>
        <p:nvSpPr>
          <p:cNvPr id="747" name="Google Shape;747;p60"/>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748" name="Google Shape;748;p60" descr="image.png"/>
          <p:cNvPicPr preferRelativeResize="0"/>
          <p:nvPr/>
        </p:nvPicPr>
        <p:blipFill rotWithShape="1">
          <a:blip r:embed="rId4">
            <a:alphaModFix/>
          </a:blip>
          <a:srcRect/>
          <a:stretch/>
        </p:blipFill>
        <p:spPr>
          <a:xfrm>
            <a:off x="571500" y="1943100"/>
            <a:ext cx="85725" cy="180975"/>
          </a:xfrm>
          <a:prstGeom prst="rect">
            <a:avLst/>
          </a:prstGeom>
          <a:noFill/>
          <a:ln>
            <a:noFill/>
          </a:ln>
        </p:spPr>
      </p:pic>
      <p:pic>
        <p:nvPicPr>
          <p:cNvPr id="749" name="Google Shape;749;p60" descr="image.png"/>
          <p:cNvPicPr preferRelativeResize="0"/>
          <p:nvPr/>
        </p:nvPicPr>
        <p:blipFill rotWithShape="1">
          <a:blip r:embed="rId4">
            <a:alphaModFix/>
          </a:blip>
          <a:srcRect/>
          <a:stretch/>
        </p:blipFill>
        <p:spPr>
          <a:xfrm>
            <a:off x="571500" y="2337792"/>
            <a:ext cx="85725" cy="180975"/>
          </a:xfrm>
          <a:prstGeom prst="rect">
            <a:avLst/>
          </a:prstGeom>
          <a:noFill/>
          <a:ln>
            <a:noFill/>
          </a:ln>
        </p:spPr>
      </p:pic>
      <p:pic>
        <p:nvPicPr>
          <p:cNvPr id="750" name="Google Shape;750;p60" descr="image.png"/>
          <p:cNvPicPr preferRelativeResize="0"/>
          <p:nvPr/>
        </p:nvPicPr>
        <p:blipFill rotWithShape="1">
          <a:blip r:embed="rId4">
            <a:alphaModFix/>
          </a:blip>
          <a:srcRect/>
          <a:stretch/>
        </p:blipFill>
        <p:spPr>
          <a:xfrm>
            <a:off x="571500" y="2732484"/>
            <a:ext cx="85725" cy="180975"/>
          </a:xfrm>
          <a:prstGeom prst="rect">
            <a:avLst/>
          </a:prstGeom>
          <a:noFill/>
          <a:ln>
            <a:noFill/>
          </a:ln>
        </p:spPr>
      </p:pic>
      <p:pic>
        <p:nvPicPr>
          <p:cNvPr id="751" name="Google Shape;751;p60" descr="image.png"/>
          <p:cNvPicPr preferRelativeResize="0"/>
          <p:nvPr/>
        </p:nvPicPr>
        <p:blipFill rotWithShape="1">
          <a:blip r:embed="rId4">
            <a:alphaModFix/>
          </a:blip>
          <a:srcRect/>
          <a:stretch/>
        </p:blipFill>
        <p:spPr>
          <a:xfrm>
            <a:off x="571500" y="3127176"/>
            <a:ext cx="85725" cy="180975"/>
          </a:xfrm>
          <a:prstGeom prst="rect">
            <a:avLst/>
          </a:prstGeom>
          <a:noFill/>
          <a:ln>
            <a:noFill/>
          </a:ln>
        </p:spPr>
      </p:pic>
      <p:pic>
        <p:nvPicPr>
          <p:cNvPr id="752" name="Google Shape;752;p60"/>
          <p:cNvPicPr preferRelativeResize="0"/>
          <p:nvPr/>
        </p:nvPicPr>
        <p:blipFill>
          <a:blip r:embed="rId5">
            <a:alphaModFix/>
          </a:blip>
          <a:stretch>
            <a:fillRect/>
          </a:stretch>
        </p:blipFill>
        <p:spPr>
          <a:xfrm>
            <a:off x="5737363" y="1639425"/>
            <a:ext cx="5629275" cy="37528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6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58" name="Google Shape;758;p61"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759" name="Google Shape;759;p61"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760" name="Google Shape;760;p61" descr="image.png"/>
          <p:cNvPicPr preferRelativeResize="0"/>
          <p:nvPr/>
        </p:nvPicPr>
        <p:blipFill rotWithShape="1">
          <a:blip r:embed="rId6">
            <a:alphaModFix/>
          </a:blip>
          <a:srcRect/>
          <a:stretch/>
        </p:blipFill>
        <p:spPr>
          <a:xfrm>
            <a:off x="866775" y="2785467"/>
            <a:ext cx="4743450" cy="902344"/>
          </a:xfrm>
          <a:prstGeom prst="rect">
            <a:avLst/>
          </a:prstGeom>
          <a:noFill/>
          <a:ln>
            <a:noFill/>
          </a:ln>
        </p:spPr>
      </p:pic>
      <p:pic>
        <p:nvPicPr>
          <p:cNvPr id="761" name="Google Shape;761;p61" descr="image.png"/>
          <p:cNvPicPr preferRelativeResize="0"/>
          <p:nvPr/>
        </p:nvPicPr>
        <p:blipFill rotWithShape="1">
          <a:blip r:embed="rId7">
            <a:alphaModFix/>
          </a:blip>
          <a:srcRect/>
          <a:stretch/>
        </p:blipFill>
        <p:spPr>
          <a:xfrm>
            <a:off x="6581775" y="2785467"/>
            <a:ext cx="4743450" cy="847278"/>
          </a:xfrm>
          <a:prstGeom prst="rect">
            <a:avLst/>
          </a:prstGeom>
          <a:noFill/>
          <a:ln>
            <a:noFill/>
          </a:ln>
        </p:spPr>
      </p:pic>
      <p:pic>
        <p:nvPicPr>
          <p:cNvPr id="762" name="Google Shape;762;p61"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763" name="Google Shape;763;p61"/>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Work by Woman</a:t>
            </a:r>
            <a:endParaRPr/>
          </a:p>
        </p:txBody>
      </p:sp>
      <p:sp>
        <p:nvSpPr>
          <p:cNvPr id="764" name="Google Shape;764;p61"/>
          <p:cNvSpPr txBox="1"/>
          <p:nvPr/>
        </p:nvSpPr>
        <p:spPr>
          <a:xfrm>
            <a:off x="866775" y="2276475"/>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Calculate areas: Rectangle + Trapezoid.</a:t>
            </a:r>
            <a:endParaRPr/>
          </a:p>
        </p:txBody>
      </p:sp>
      <p:sp>
        <p:nvSpPr>
          <p:cNvPr id="765" name="Google Shape;765;p61"/>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Work by Friction</a:t>
            </a:r>
            <a:endParaRPr/>
          </a:p>
        </p:txBody>
      </p:sp>
      <p:sp>
        <p:nvSpPr>
          <p:cNvPr id="766" name="Google Shape;766;p61"/>
          <p:cNvSpPr txBox="1"/>
          <p:nvPr/>
        </p:nvSpPr>
        <p:spPr>
          <a:xfrm>
            <a:off x="6581775" y="2276475"/>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Calculate area below x-axis.</a:t>
            </a:r>
            <a:endParaRPr/>
          </a:p>
        </p:txBody>
      </p:sp>
      <p:pic>
        <p:nvPicPr>
          <p:cNvPr id="767" name="Google Shape;767;p61" descr="image.png"/>
          <p:cNvPicPr preferRelativeResize="0"/>
          <p:nvPr/>
        </p:nvPicPr>
        <p:blipFill rotWithShape="1">
          <a:blip r:embed="rId9">
            <a:alphaModFix/>
          </a:blip>
          <a:srcRect/>
          <a:stretch/>
        </p:blipFill>
        <p:spPr>
          <a:xfrm>
            <a:off x="1114425" y="2937867"/>
            <a:ext cx="4238773" cy="283666"/>
          </a:xfrm>
          <a:prstGeom prst="rect">
            <a:avLst/>
          </a:prstGeom>
          <a:noFill/>
          <a:ln>
            <a:noFill/>
          </a:ln>
        </p:spPr>
      </p:pic>
      <p:pic>
        <p:nvPicPr>
          <p:cNvPr id="768" name="Google Shape;768;p61" descr="image.png"/>
          <p:cNvPicPr preferRelativeResize="0"/>
          <p:nvPr/>
        </p:nvPicPr>
        <p:blipFill rotWithShape="1">
          <a:blip r:embed="rId10">
            <a:alphaModFix/>
          </a:blip>
          <a:srcRect/>
          <a:stretch/>
        </p:blipFill>
        <p:spPr>
          <a:xfrm>
            <a:off x="1114425" y="3316783"/>
            <a:ext cx="2669530" cy="218628"/>
          </a:xfrm>
          <a:prstGeom prst="rect">
            <a:avLst/>
          </a:prstGeom>
          <a:noFill/>
          <a:ln>
            <a:noFill/>
          </a:ln>
        </p:spPr>
      </p:pic>
      <p:pic>
        <p:nvPicPr>
          <p:cNvPr id="769" name="Google Shape;769;p61" descr="image.png"/>
          <p:cNvPicPr preferRelativeResize="0"/>
          <p:nvPr/>
        </p:nvPicPr>
        <p:blipFill rotWithShape="1">
          <a:blip r:embed="rId11">
            <a:alphaModFix/>
          </a:blip>
          <a:srcRect/>
          <a:stretch/>
        </p:blipFill>
        <p:spPr>
          <a:xfrm>
            <a:off x="6829425" y="2937867"/>
            <a:ext cx="2050107" cy="228600"/>
          </a:xfrm>
          <a:prstGeom prst="rect">
            <a:avLst/>
          </a:prstGeom>
          <a:noFill/>
          <a:ln>
            <a:noFill/>
          </a:ln>
        </p:spPr>
      </p:pic>
      <p:pic>
        <p:nvPicPr>
          <p:cNvPr id="770" name="Google Shape;770;p61" descr="image.png"/>
          <p:cNvPicPr preferRelativeResize="0"/>
          <p:nvPr/>
        </p:nvPicPr>
        <p:blipFill rotWithShape="1">
          <a:blip r:embed="rId12">
            <a:alphaModFix/>
          </a:blip>
          <a:srcRect/>
          <a:stretch/>
        </p:blipFill>
        <p:spPr>
          <a:xfrm>
            <a:off x="6829425" y="3261717"/>
            <a:ext cx="1429047" cy="218628"/>
          </a:xfrm>
          <a:prstGeom prst="rect">
            <a:avLst/>
          </a:prstGeom>
          <a:noFill/>
          <a:ln>
            <a:noFill/>
          </a:ln>
        </p:spPr>
      </p:pic>
      <p:sp>
        <p:nvSpPr>
          <p:cNvPr id="771" name="Google Shape;771;p61"/>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5.5: Calculation</a:t>
            </a:r>
            <a:endParaRPr/>
          </a:p>
        </p:txBody>
      </p:sp>
      <p:sp>
        <p:nvSpPr>
          <p:cNvPr id="772" name="Google Shape;772;p61"/>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pic>
        <p:nvPicPr>
          <p:cNvPr id="777" name="Google Shape;777;p6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78" name="Google Shape;778;p62"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779" name="Google Shape;779;p62"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780" name="Google Shape;780;p62" descr="image.png"/>
          <p:cNvPicPr preferRelativeResize="0"/>
          <p:nvPr/>
        </p:nvPicPr>
        <p:blipFill rotWithShape="1">
          <a:blip r:embed="rId6">
            <a:alphaModFix/>
          </a:blip>
          <a:srcRect/>
          <a:stretch/>
        </p:blipFill>
        <p:spPr>
          <a:xfrm>
            <a:off x="6581775" y="2390775"/>
            <a:ext cx="4743450" cy="1353145"/>
          </a:xfrm>
          <a:prstGeom prst="rect">
            <a:avLst/>
          </a:prstGeom>
          <a:noFill/>
          <a:ln>
            <a:noFill/>
          </a:ln>
        </p:spPr>
      </p:pic>
      <p:pic>
        <p:nvPicPr>
          <p:cNvPr id="781" name="Google Shape;781;p62" descr="image.png"/>
          <p:cNvPicPr preferRelativeResize="0"/>
          <p:nvPr/>
        </p:nvPicPr>
        <p:blipFill rotWithShape="1">
          <a:blip r:embed="rId7">
            <a:alphaModFix/>
          </a:blip>
          <a:srcRect/>
          <a:stretch/>
        </p:blipFill>
        <p:spPr>
          <a:xfrm>
            <a:off x="10172700" y="561975"/>
            <a:ext cx="1447800" cy="371475"/>
          </a:xfrm>
          <a:prstGeom prst="rect">
            <a:avLst/>
          </a:prstGeom>
          <a:noFill/>
          <a:ln>
            <a:noFill/>
          </a:ln>
        </p:spPr>
      </p:pic>
      <p:sp>
        <p:nvSpPr>
          <p:cNvPr id="782" name="Google Shape;782;p62"/>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783" name="Google Shape;783;p62"/>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1 kg block at 2 m/s enters rough patch. Fr = -k/x for 0.1 &lt; x &lt; 2.01 m, k = 0.5 J.</a:t>
            </a:r>
            <a:endParaRPr/>
          </a:p>
        </p:txBody>
      </p:sp>
      <p:sp>
        <p:nvSpPr>
          <p:cNvPr id="784" name="Google Shape;784;p62"/>
          <p:cNvSpPr txBox="1"/>
          <p:nvPr/>
        </p:nvSpPr>
        <p:spPr>
          <a:xfrm>
            <a:off x="866775" y="2951559"/>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We integrate 1/x, which yields the natural logarithm (ln).</a:t>
            </a:r>
            <a:endParaRPr/>
          </a:p>
        </p:txBody>
      </p:sp>
      <p:sp>
        <p:nvSpPr>
          <p:cNvPr id="785" name="Google Shape;785;p62"/>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Calculus Application</a:t>
            </a:r>
            <a:endParaRPr/>
          </a:p>
        </p:txBody>
      </p:sp>
      <p:pic>
        <p:nvPicPr>
          <p:cNvPr id="786" name="Google Shape;786;p62" descr="image.png"/>
          <p:cNvPicPr preferRelativeResize="0"/>
          <p:nvPr/>
        </p:nvPicPr>
        <p:blipFill rotWithShape="1">
          <a:blip r:embed="rId8">
            <a:alphaModFix/>
          </a:blip>
          <a:srcRect/>
          <a:stretch/>
        </p:blipFill>
        <p:spPr>
          <a:xfrm>
            <a:off x="6829425" y="2543175"/>
            <a:ext cx="2780258" cy="371475"/>
          </a:xfrm>
          <a:prstGeom prst="rect">
            <a:avLst/>
          </a:prstGeom>
          <a:noFill/>
          <a:ln>
            <a:noFill/>
          </a:ln>
        </p:spPr>
      </p:pic>
      <p:pic>
        <p:nvPicPr>
          <p:cNvPr id="787" name="Google Shape;787;p62" descr="image.png"/>
          <p:cNvPicPr preferRelativeResize="0"/>
          <p:nvPr/>
        </p:nvPicPr>
        <p:blipFill rotWithShape="1">
          <a:blip r:embed="rId9">
            <a:alphaModFix/>
          </a:blip>
          <a:srcRect/>
          <a:stretch/>
        </p:blipFill>
        <p:spPr>
          <a:xfrm>
            <a:off x="6829425" y="3009900"/>
            <a:ext cx="3892450" cy="228600"/>
          </a:xfrm>
          <a:prstGeom prst="rect">
            <a:avLst/>
          </a:prstGeom>
          <a:noFill/>
          <a:ln>
            <a:noFill/>
          </a:ln>
        </p:spPr>
      </p:pic>
      <p:pic>
        <p:nvPicPr>
          <p:cNvPr id="788" name="Google Shape;788;p62" descr="image.png"/>
          <p:cNvPicPr preferRelativeResize="0"/>
          <p:nvPr/>
        </p:nvPicPr>
        <p:blipFill rotWithShape="1">
          <a:blip r:embed="rId10">
            <a:alphaModFix/>
          </a:blip>
          <a:srcRect/>
          <a:stretch/>
        </p:blipFill>
        <p:spPr>
          <a:xfrm>
            <a:off x="6829425" y="3333750"/>
            <a:ext cx="2210097" cy="257770"/>
          </a:xfrm>
          <a:prstGeom prst="rect">
            <a:avLst/>
          </a:prstGeom>
          <a:noFill/>
          <a:ln>
            <a:noFill/>
          </a:ln>
        </p:spPr>
      </p:pic>
      <p:sp>
        <p:nvSpPr>
          <p:cNvPr id="789" name="Google Shape;789;p62"/>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5.6: Block on Rough Patch</a:t>
            </a:r>
            <a:endParaRPr/>
          </a:p>
        </p:txBody>
      </p:sp>
      <p:sp>
        <p:nvSpPr>
          <p:cNvPr id="790" name="Google Shape;790;p62"/>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pic>
        <p:nvPicPr>
          <p:cNvPr id="795" name="Google Shape;795;p63"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96" name="Google Shape;796;p63"/>
          <p:cNvSpPr txBox="1"/>
          <p:nvPr/>
        </p:nvSpPr>
        <p:spPr>
          <a:xfrm>
            <a:off x="657820" y="2624137"/>
            <a:ext cx="10876500" cy="8313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5400" b="1" i="0" u="none" strike="noStrike" cap="none">
                <a:solidFill>
                  <a:srgbClr val="0F172A"/>
                </a:solidFill>
                <a:latin typeface="Inter"/>
                <a:ea typeface="Inter"/>
                <a:cs typeface="Inter"/>
                <a:sym typeface="Inter"/>
              </a:rPr>
              <a:t>The Concept of Potential Energy</a:t>
            </a:r>
            <a:endParaRPr/>
          </a:p>
        </p:txBody>
      </p:sp>
      <p:sp>
        <p:nvSpPr>
          <p:cNvPr id="797" name="Google Shape;797;p63"/>
          <p:cNvSpPr txBox="1"/>
          <p:nvPr/>
        </p:nvSpPr>
        <p:spPr>
          <a:xfrm>
            <a:off x="3086100" y="3664148"/>
            <a:ext cx="6019800" cy="3231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4748B"/>
                </a:solidFill>
                <a:latin typeface="Inter Light"/>
                <a:ea typeface="Inter Light"/>
                <a:cs typeface="Inter Light"/>
                <a:sym typeface="Inter Light"/>
              </a:rPr>
              <a:t>Stored Energy, Gravity, and Conservative Forces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802" name="Google Shape;802;p6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03" name="Google Shape;803;p64"/>
          <p:cNvSpPr txBox="1"/>
          <p:nvPr/>
        </p:nvSpPr>
        <p:spPr>
          <a:xfrm>
            <a:off x="571500" y="1504950"/>
            <a:ext cx="52863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word </a:t>
            </a:r>
            <a:r>
              <a:rPr lang="en-US" sz="1800" b="1" i="0" u="none" strike="noStrike" cap="none">
                <a:solidFill>
                  <a:srgbClr val="2563EB"/>
                </a:solidFill>
                <a:latin typeface="Inter"/>
                <a:ea typeface="Inter"/>
                <a:cs typeface="Inter"/>
                <a:sym typeface="Inter"/>
              </a:rPr>
              <a:t>potential</a:t>
            </a:r>
            <a:r>
              <a:rPr lang="en-US" sz="1800" b="0" i="0" u="none" strike="noStrike" cap="none">
                <a:solidFill>
                  <a:srgbClr val="334155"/>
                </a:solidFill>
                <a:latin typeface="Inter"/>
                <a:ea typeface="Inter"/>
                <a:cs typeface="Inter"/>
                <a:sym typeface="Inter"/>
              </a:rPr>
              <a:t> suggests a possibility or capacity for action.</a:t>
            </a:r>
            <a:endParaRPr/>
          </a:p>
        </p:txBody>
      </p:sp>
      <p:sp>
        <p:nvSpPr>
          <p:cNvPr id="804" name="Google Shape;804;p64"/>
          <p:cNvSpPr txBox="1"/>
          <p:nvPr/>
        </p:nvSpPr>
        <p:spPr>
          <a:xfrm>
            <a:off x="571500" y="2379166"/>
            <a:ext cx="5286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Potential energy is essentially </a:t>
            </a:r>
            <a:r>
              <a:rPr lang="en-US" sz="1800" b="1" i="0" u="none" strike="noStrike" cap="none">
                <a:solidFill>
                  <a:srgbClr val="334155"/>
                </a:solidFill>
                <a:latin typeface="Inter"/>
                <a:ea typeface="Inter"/>
                <a:cs typeface="Inter"/>
                <a:sym typeface="Inter"/>
              </a:rPr>
              <a:t>'stored' energy</a:t>
            </a:r>
            <a:r>
              <a:rPr lang="en-US" sz="1800" b="0" i="0" u="none" strike="noStrike" cap="none">
                <a:solidFill>
                  <a:srgbClr val="334155"/>
                </a:solidFill>
                <a:latin typeface="Inter"/>
                <a:ea typeface="Inter"/>
                <a:cs typeface="Inter"/>
                <a:sym typeface="Inter"/>
              </a:rPr>
              <a:t>.</a:t>
            </a:r>
            <a:endParaRPr/>
          </a:p>
        </p:txBody>
      </p:sp>
      <p:sp>
        <p:nvSpPr>
          <p:cNvPr id="805" name="Google Shape;805;p64"/>
          <p:cNvSpPr txBox="1"/>
          <p:nvPr/>
        </p:nvSpPr>
        <p:spPr>
          <a:xfrm>
            <a:off x="904875" y="3078212"/>
            <a:ext cx="4953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It is the energy possessed by a body by virtue of its position or configuration.</a:t>
            </a:r>
            <a:endParaRPr/>
          </a:p>
        </p:txBody>
      </p:sp>
      <p:sp>
        <p:nvSpPr>
          <p:cNvPr id="806" name="Google Shape;806;p64"/>
          <p:cNvSpPr txBox="1"/>
          <p:nvPr/>
        </p:nvSpPr>
        <p:spPr>
          <a:xfrm>
            <a:off x="904875" y="4000053"/>
            <a:ext cx="49530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When a body is left to itself, this stored energy is released and manifests as kinetic energy (motion).</a:t>
            </a:r>
            <a:endParaRPr/>
          </a:p>
        </p:txBody>
      </p:sp>
      <p:sp>
        <p:nvSpPr>
          <p:cNvPr id="807" name="Google Shape;807;p64"/>
          <p:cNvSpPr txBox="1"/>
          <p:nvPr/>
        </p:nvSpPr>
        <p:spPr>
          <a:xfrm>
            <a:off x="904875" y="5287565"/>
            <a:ext cx="4953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Dimensions:</a:t>
            </a:r>
            <a:endParaRPr/>
          </a:p>
        </p:txBody>
      </p:sp>
      <p:sp>
        <p:nvSpPr>
          <p:cNvPr id="808" name="Google Shape;808;p64"/>
          <p:cNvSpPr txBox="1"/>
          <p:nvPr/>
        </p:nvSpPr>
        <p:spPr>
          <a:xfrm>
            <a:off x="904875" y="5958036"/>
            <a:ext cx="4953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SI Unit:</a:t>
            </a:r>
            <a:r>
              <a:rPr lang="en-US" sz="1800" b="0" i="0" u="none" strike="noStrike" cap="none">
                <a:solidFill>
                  <a:srgbClr val="334155"/>
                </a:solidFill>
                <a:latin typeface="Inter"/>
                <a:ea typeface="Inter"/>
                <a:cs typeface="Inter"/>
                <a:sym typeface="Inter"/>
              </a:rPr>
              <a:t> Joule (J) — the same as kinetic energy and work.</a:t>
            </a:r>
            <a:endParaRPr/>
          </a:p>
        </p:txBody>
      </p:sp>
      <p:sp>
        <p:nvSpPr>
          <p:cNvPr id="809" name="Google Shape;809;p64"/>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What is Potential Energy?</a:t>
            </a:r>
            <a:endParaRPr/>
          </a:p>
        </p:txBody>
      </p:sp>
      <p:sp>
        <p:nvSpPr>
          <p:cNvPr id="810" name="Google Shape;810;p64"/>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811" name="Google Shape;811;p64" descr="image.png"/>
          <p:cNvPicPr preferRelativeResize="0"/>
          <p:nvPr/>
        </p:nvPicPr>
        <p:blipFill rotWithShape="1">
          <a:blip r:embed="rId4">
            <a:alphaModFix/>
          </a:blip>
          <a:srcRect/>
          <a:stretch/>
        </p:blipFill>
        <p:spPr>
          <a:xfrm>
            <a:off x="571500" y="3116312"/>
            <a:ext cx="114300" cy="200025"/>
          </a:xfrm>
          <a:prstGeom prst="rect">
            <a:avLst/>
          </a:prstGeom>
          <a:noFill/>
          <a:ln>
            <a:noFill/>
          </a:ln>
        </p:spPr>
      </p:pic>
      <p:pic>
        <p:nvPicPr>
          <p:cNvPr id="812" name="Google Shape;812;p64" descr="image.png"/>
          <p:cNvPicPr preferRelativeResize="0"/>
          <p:nvPr/>
        </p:nvPicPr>
        <p:blipFill rotWithShape="1">
          <a:blip r:embed="rId4">
            <a:alphaModFix/>
          </a:blip>
          <a:srcRect/>
          <a:stretch/>
        </p:blipFill>
        <p:spPr>
          <a:xfrm>
            <a:off x="571500" y="4038153"/>
            <a:ext cx="114300" cy="200025"/>
          </a:xfrm>
          <a:prstGeom prst="rect">
            <a:avLst/>
          </a:prstGeom>
          <a:noFill/>
          <a:ln>
            <a:noFill/>
          </a:ln>
        </p:spPr>
      </p:pic>
      <p:pic>
        <p:nvPicPr>
          <p:cNvPr id="813" name="Google Shape;813;p64" descr="image.png"/>
          <p:cNvPicPr preferRelativeResize="0"/>
          <p:nvPr/>
        </p:nvPicPr>
        <p:blipFill rotWithShape="1">
          <a:blip r:embed="rId4">
            <a:alphaModFix/>
          </a:blip>
          <a:srcRect/>
          <a:stretch/>
        </p:blipFill>
        <p:spPr>
          <a:xfrm>
            <a:off x="571500" y="5325665"/>
            <a:ext cx="114300" cy="200025"/>
          </a:xfrm>
          <a:prstGeom prst="rect">
            <a:avLst/>
          </a:prstGeom>
          <a:noFill/>
          <a:ln>
            <a:noFill/>
          </a:ln>
        </p:spPr>
      </p:pic>
      <p:pic>
        <p:nvPicPr>
          <p:cNvPr id="814" name="Google Shape;814;p64" descr="image.png"/>
          <p:cNvPicPr preferRelativeResize="0"/>
          <p:nvPr/>
        </p:nvPicPr>
        <p:blipFill rotWithShape="1">
          <a:blip r:embed="rId5">
            <a:alphaModFix/>
          </a:blip>
          <a:srcRect/>
          <a:stretch/>
        </p:blipFill>
        <p:spPr>
          <a:xfrm>
            <a:off x="2362200" y="5287565"/>
            <a:ext cx="2106810" cy="466725"/>
          </a:xfrm>
          <a:prstGeom prst="rect">
            <a:avLst/>
          </a:prstGeom>
          <a:noFill/>
          <a:ln>
            <a:noFill/>
          </a:ln>
        </p:spPr>
      </p:pic>
      <p:pic>
        <p:nvPicPr>
          <p:cNvPr id="815" name="Google Shape;815;p64" descr="image.png"/>
          <p:cNvPicPr preferRelativeResize="0"/>
          <p:nvPr/>
        </p:nvPicPr>
        <p:blipFill rotWithShape="1">
          <a:blip r:embed="rId4">
            <a:alphaModFix/>
          </a:blip>
          <a:srcRect/>
          <a:stretch/>
        </p:blipFill>
        <p:spPr>
          <a:xfrm>
            <a:off x="571500" y="5996136"/>
            <a:ext cx="114300" cy="200025"/>
          </a:xfrm>
          <a:prstGeom prst="rect">
            <a:avLst/>
          </a:prstGeom>
          <a:noFill/>
          <a:ln>
            <a:noFill/>
          </a:ln>
        </p:spPr>
      </p:pic>
      <p:pic>
        <p:nvPicPr>
          <p:cNvPr id="816" name="Google Shape;816;p64" descr="📱 Download our App : https://play.google.com/store/apps/details?id=com.visuallearning247.app&#10;&#10;Join Telegram for Notes, NCERT solution, PYQs : https://t.me/visuallearning3D&#10;&#10;Get more content : https://physics.visuallearning.in/courses You can watch this video in English:&#10;&#10;English version&#10;https://www.youtube.com/watch?v=Y7LSB8cXzE8&#10;&#10;Potential energy || 3D animated explanation || complete basics|| Physics|| 11th &amp; 9th class" title="Potential energy || 3D animated explanation || complete basics|| Physics|| 11th &amp; 9th class">
            <a:hlinkClick r:id="rId6"/>
          </p:cNvPr>
          <p:cNvPicPr preferRelativeResize="0"/>
          <p:nvPr/>
        </p:nvPicPr>
        <p:blipFill>
          <a:blip r:embed="rId7">
            <a:alphaModFix/>
          </a:blip>
          <a:stretch>
            <a:fillRect/>
          </a:stretch>
        </p:blipFill>
        <p:spPr>
          <a:xfrm>
            <a:off x="5857875" y="1995800"/>
            <a:ext cx="6087778" cy="3424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6"/>
                                        </p:tgtEl>
                                        <p:attrNameLst>
                                          <p:attrName>style.visibility</p:attrName>
                                        </p:attrNameLst>
                                      </p:cBhvr>
                                      <p:to>
                                        <p:strVal val="visible"/>
                                      </p:to>
                                    </p:set>
                                    <p:animEffect transition="in" filter="fade">
                                      <p:cBhvr>
                                        <p:cTn id="7" dur="1000"/>
                                        <p:tgtEl>
                                          <p:spTgt spid="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821" name="Google Shape;821;p6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22" name="Google Shape;822;p65" descr="image.png"/>
          <p:cNvPicPr preferRelativeResize="0"/>
          <p:nvPr/>
        </p:nvPicPr>
        <p:blipFill rotWithShape="1">
          <a:blip r:embed="rId4">
            <a:alphaModFix/>
          </a:blip>
          <a:srcRect/>
          <a:stretch/>
        </p:blipFill>
        <p:spPr>
          <a:xfrm>
            <a:off x="571500" y="1695450"/>
            <a:ext cx="5381625" cy="4591050"/>
          </a:xfrm>
          <a:prstGeom prst="rect">
            <a:avLst/>
          </a:prstGeom>
          <a:noFill/>
          <a:ln>
            <a:noFill/>
          </a:ln>
        </p:spPr>
      </p:pic>
      <p:pic>
        <p:nvPicPr>
          <p:cNvPr id="823" name="Google Shape;823;p65" descr="image.png"/>
          <p:cNvPicPr preferRelativeResize="0"/>
          <p:nvPr/>
        </p:nvPicPr>
        <p:blipFill rotWithShape="1">
          <a:blip r:embed="rId5">
            <a:alphaModFix/>
          </a:blip>
          <a:srcRect/>
          <a:stretch/>
        </p:blipFill>
        <p:spPr>
          <a:xfrm>
            <a:off x="6238875" y="1695450"/>
            <a:ext cx="5381625" cy="4591050"/>
          </a:xfrm>
          <a:prstGeom prst="rect">
            <a:avLst/>
          </a:prstGeom>
          <a:noFill/>
          <a:ln>
            <a:noFill/>
          </a:ln>
        </p:spPr>
      </p:pic>
      <p:pic>
        <p:nvPicPr>
          <p:cNvPr id="824" name="Google Shape;824;p65" descr="image.png"/>
          <p:cNvPicPr preferRelativeResize="0"/>
          <p:nvPr/>
        </p:nvPicPr>
        <p:blipFill rotWithShape="1">
          <a:blip r:embed="rId6">
            <a:alphaModFix/>
          </a:blip>
          <a:srcRect/>
          <a:stretch/>
        </p:blipFill>
        <p:spPr>
          <a:xfrm>
            <a:off x="962025" y="2085975"/>
            <a:ext cx="666750" cy="666750"/>
          </a:xfrm>
          <a:prstGeom prst="rect">
            <a:avLst/>
          </a:prstGeom>
          <a:noFill/>
          <a:ln>
            <a:noFill/>
          </a:ln>
        </p:spPr>
      </p:pic>
      <p:sp>
        <p:nvSpPr>
          <p:cNvPr id="825" name="Google Shape;825;p65"/>
          <p:cNvSpPr txBox="1"/>
          <p:nvPr/>
        </p:nvSpPr>
        <p:spPr>
          <a:xfrm>
            <a:off x="962025" y="2943225"/>
            <a:ext cx="4830600" cy="323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1E40AF"/>
                </a:solidFill>
                <a:latin typeface="Inter"/>
                <a:ea typeface="Inter"/>
                <a:cs typeface="Inter"/>
                <a:sym typeface="Inter"/>
              </a:rPr>
              <a:t>The Stretched Bow</a:t>
            </a:r>
            <a:endParaRPr/>
          </a:p>
        </p:txBody>
      </p:sp>
      <p:sp>
        <p:nvSpPr>
          <p:cNvPr id="826" name="Google Shape;826;p65"/>
          <p:cNvSpPr txBox="1"/>
          <p:nvPr/>
        </p:nvSpPr>
        <p:spPr>
          <a:xfrm>
            <a:off x="962025" y="3409950"/>
            <a:ext cx="4600500" cy="20496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A stretched bow-string possesses potential energy due to its configuration. When released, the arrow flies off at great speed, converting that potential energy entirely into kinetic energy.</a:t>
            </a:r>
            <a:endParaRPr/>
          </a:p>
        </p:txBody>
      </p:sp>
      <p:pic>
        <p:nvPicPr>
          <p:cNvPr id="827" name="Google Shape;827;p65" descr="image.png"/>
          <p:cNvPicPr preferRelativeResize="0"/>
          <p:nvPr/>
        </p:nvPicPr>
        <p:blipFill rotWithShape="1">
          <a:blip r:embed="rId7">
            <a:alphaModFix/>
          </a:blip>
          <a:srcRect/>
          <a:stretch/>
        </p:blipFill>
        <p:spPr>
          <a:xfrm>
            <a:off x="6629400" y="2085975"/>
            <a:ext cx="666750" cy="666750"/>
          </a:xfrm>
          <a:prstGeom prst="rect">
            <a:avLst/>
          </a:prstGeom>
          <a:noFill/>
          <a:ln>
            <a:noFill/>
          </a:ln>
        </p:spPr>
      </p:pic>
      <p:sp>
        <p:nvSpPr>
          <p:cNvPr id="828" name="Google Shape;828;p65"/>
          <p:cNvSpPr txBox="1"/>
          <p:nvPr/>
        </p:nvSpPr>
        <p:spPr>
          <a:xfrm>
            <a:off x="6629400" y="2943225"/>
            <a:ext cx="4830600" cy="323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1E40AF"/>
                </a:solidFill>
                <a:latin typeface="Inter"/>
                <a:ea typeface="Inter"/>
                <a:cs typeface="Inter"/>
                <a:sym typeface="Inter"/>
              </a:rPr>
              <a:t>Earth's Fault Lines</a:t>
            </a:r>
            <a:endParaRPr/>
          </a:p>
        </p:txBody>
      </p:sp>
      <p:sp>
        <p:nvSpPr>
          <p:cNvPr id="829" name="Google Shape;829;p65"/>
          <p:cNvSpPr txBox="1"/>
          <p:nvPr/>
        </p:nvSpPr>
        <p:spPr>
          <a:xfrm>
            <a:off x="6629400" y="3409950"/>
            <a:ext cx="4600500" cy="24927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earth's crust has discontinuities called fault lines. These act like "compressed springs" holding massive potential energy. An earthquake is the release of this energy as kinetic energy when the fault lines readjust.</a:t>
            </a:r>
            <a:endParaRPr/>
          </a:p>
        </p:txBody>
      </p:sp>
      <p:pic>
        <p:nvPicPr>
          <p:cNvPr id="830" name="Google Shape;830;p65" descr="image.png"/>
          <p:cNvPicPr preferRelativeResize="0"/>
          <p:nvPr/>
        </p:nvPicPr>
        <p:blipFill rotWithShape="1">
          <a:blip r:embed="rId8">
            <a:alphaModFix/>
          </a:blip>
          <a:srcRect/>
          <a:stretch/>
        </p:blipFill>
        <p:spPr>
          <a:xfrm>
            <a:off x="6772275" y="2228850"/>
            <a:ext cx="381000" cy="381000"/>
          </a:xfrm>
          <a:prstGeom prst="rect">
            <a:avLst/>
          </a:prstGeom>
          <a:noFill/>
          <a:ln>
            <a:noFill/>
          </a:ln>
        </p:spPr>
      </p:pic>
      <p:sp>
        <p:nvSpPr>
          <p:cNvPr id="831" name="Google Shape;831;p65"/>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Manifestations of Stored Energy</a:t>
            </a:r>
            <a:endParaRPr/>
          </a:p>
        </p:txBody>
      </p:sp>
      <p:sp>
        <p:nvSpPr>
          <p:cNvPr id="832" name="Google Shape;832;p65"/>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p6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38" name="Google Shape;838;p66" descr="image.png"/>
          <p:cNvPicPr preferRelativeResize="0"/>
          <p:nvPr/>
        </p:nvPicPr>
        <p:blipFill rotWithShape="1">
          <a:blip r:embed="rId4">
            <a:alphaModFix/>
          </a:blip>
          <a:srcRect/>
          <a:stretch/>
        </p:blipFill>
        <p:spPr>
          <a:xfrm>
            <a:off x="571500" y="5777061"/>
            <a:ext cx="5286375" cy="1245691"/>
          </a:xfrm>
          <a:prstGeom prst="rect">
            <a:avLst/>
          </a:prstGeom>
          <a:noFill/>
          <a:ln>
            <a:noFill/>
          </a:ln>
        </p:spPr>
      </p:pic>
      <p:pic>
        <p:nvPicPr>
          <p:cNvPr id="839" name="Google Shape;839;p66" descr="image.png"/>
          <p:cNvPicPr preferRelativeResize="0"/>
          <p:nvPr/>
        </p:nvPicPr>
        <p:blipFill rotWithShape="1">
          <a:blip r:embed="rId5">
            <a:alphaModFix/>
          </a:blip>
          <a:srcRect/>
          <a:stretch/>
        </p:blipFill>
        <p:spPr>
          <a:xfrm>
            <a:off x="6334125" y="1504950"/>
            <a:ext cx="5286375" cy="5517802"/>
          </a:xfrm>
          <a:prstGeom prst="rect">
            <a:avLst/>
          </a:prstGeom>
          <a:noFill/>
          <a:ln>
            <a:noFill/>
          </a:ln>
        </p:spPr>
      </p:pic>
      <p:sp>
        <p:nvSpPr>
          <p:cNvPr id="840" name="Google Shape;840;p66"/>
          <p:cNvSpPr txBox="1"/>
          <p:nvPr/>
        </p:nvSpPr>
        <p:spPr>
          <a:xfrm>
            <a:off x="571500" y="1504950"/>
            <a:ext cx="5286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Consider a ball of mass near the Earth's surface.</a:t>
            </a:r>
            <a:endParaRPr/>
          </a:p>
        </p:txBody>
      </p:sp>
      <p:sp>
        <p:nvSpPr>
          <p:cNvPr id="841" name="Google Shape;841;p66"/>
          <p:cNvSpPr txBox="1"/>
          <p:nvPr/>
        </p:nvSpPr>
        <p:spPr>
          <a:xfrm>
            <a:off x="904875" y="2379166"/>
            <a:ext cx="4953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gravitational force is .</a:t>
            </a:r>
            <a:endParaRPr/>
          </a:p>
        </p:txBody>
      </p:sp>
      <p:sp>
        <p:nvSpPr>
          <p:cNvPr id="842" name="Google Shape;842;p66"/>
          <p:cNvSpPr txBox="1"/>
          <p:nvPr/>
        </p:nvSpPr>
        <p:spPr>
          <a:xfrm>
            <a:off x="904875" y="2935337"/>
            <a:ext cx="4953000" cy="1329595"/>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a:ea typeface="Inter"/>
                <a:cs typeface="Inter"/>
                <a:sym typeface="Inter"/>
              </a:rPr>
              <a:t>"Near" means height is very small compared to Earth's radius</a:t>
            </a:r>
            <a:r>
              <a:rPr lang="en-US" sz="1800" dirty="0">
                <a:solidFill>
                  <a:srgbClr val="334155"/>
                </a:solidFill>
                <a:latin typeface="Inter"/>
                <a:ea typeface="Inter"/>
                <a:cs typeface="Inter"/>
                <a:sym typeface="Inter"/>
              </a:rPr>
              <a:t>(</a:t>
            </a:r>
            <a:r>
              <a:rPr lang="en-US" sz="1800" b="0" i="0" u="none" strike="noStrike" cap="none" dirty="0">
                <a:solidFill>
                  <a:srgbClr val="334155"/>
                </a:solidFill>
                <a:latin typeface="Inter"/>
                <a:ea typeface="Inter"/>
                <a:cs typeface="Inter"/>
                <a:sym typeface="Inter"/>
              </a:rPr>
              <a:t>                    ), so is treated as constant.</a:t>
            </a:r>
            <a:endParaRPr dirty="0"/>
          </a:p>
        </p:txBody>
      </p:sp>
      <p:sp>
        <p:nvSpPr>
          <p:cNvPr id="843" name="Google Shape;843;p66"/>
          <p:cNvSpPr txBox="1"/>
          <p:nvPr/>
        </p:nvSpPr>
        <p:spPr>
          <a:xfrm>
            <a:off x="904875" y="4260949"/>
            <a:ext cx="4953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If we raise the ball to height , the work done by the external agency against gravity is .</a:t>
            </a:r>
            <a:endParaRPr/>
          </a:p>
        </p:txBody>
      </p:sp>
      <p:sp>
        <p:nvSpPr>
          <p:cNvPr id="844" name="Google Shape;844;p66"/>
          <p:cNvSpPr txBox="1"/>
          <p:nvPr/>
        </p:nvSpPr>
        <p:spPr>
          <a:xfrm>
            <a:off x="819150" y="6024711"/>
            <a:ext cx="4791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1E3A8A"/>
                </a:solidFill>
                <a:latin typeface="Inter SemiBold"/>
                <a:ea typeface="Inter SemiBold"/>
                <a:cs typeface="Inter SemiBold"/>
                <a:sym typeface="Inter SemiBold"/>
              </a:rPr>
              <a:t>This work gets stored as potential energy, denoted as .</a:t>
            </a:r>
            <a:endParaRPr dirty="0"/>
          </a:p>
        </p:txBody>
      </p:sp>
      <p:pic>
        <p:nvPicPr>
          <p:cNvPr id="845" name="Google Shape;845;p66" descr="image.png"/>
          <p:cNvPicPr preferRelativeResize="0"/>
          <p:nvPr/>
        </p:nvPicPr>
        <p:blipFill rotWithShape="1">
          <a:blip r:embed="rId6">
            <a:alphaModFix/>
          </a:blip>
          <a:srcRect/>
          <a:stretch/>
        </p:blipFill>
        <p:spPr>
          <a:xfrm>
            <a:off x="6343650" y="2790676"/>
            <a:ext cx="5267325" cy="2946201"/>
          </a:xfrm>
          <a:prstGeom prst="rect">
            <a:avLst/>
          </a:prstGeom>
          <a:noFill/>
          <a:ln>
            <a:noFill/>
          </a:ln>
        </p:spPr>
      </p:pic>
      <p:pic>
        <p:nvPicPr>
          <p:cNvPr id="846" name="Google Shape;846;p66" descr="image.png"/>
          <p:cNvPicPr preferRelativeResize="0"/>
          <p:nvPr/>
        </p:nvPicPr>
        <p:blipFill rotWithShape="1">
          <a:blip r:embed="rId7">
            <a:alphaModFix/>
          </a:blip>
          <a:srcRect/>
          <a:stretch/>
        </p:blipFill>
        <p:spPr>
          <a:xfrm>
            <a:off x="3857625" y="2577031"/>
            <a:ext cx="523875" cy="277200"/>
          </a:xfrm>
          <a:prstGeom prst="rect">
            <a:avLst/>
          </a:prstGeom>
          <a:noFill/>
          <a:ln>
            <a:noFill/>
          </a:ln>
        </p:spPr>
      </p:pic>
      <p:pic>
        <p:nvPicPr>
          <p:cNvPr id="847" name="Google Shape;847;p66" descr="image.png"/>
          <p:cNvPicPr preferRelativeResize="0"/>
          <p:nvPr/>
        </p:nvPicPr>
        <p:blipFill rotWithShape="1">
          <a:blip r:embed="rId8">
            <a:alphaModFix/>
          </a:blip>
          <a:srcRect/>
          <a:stretch/>
        </p:blipFill>
        <p:spPr>
          <a:xfrm>
            <a:off x="4044063" y="3460474"/>
            <a:ext cx="1087625" cy="321859"/>
          </a:xfrm>
          <a:prstGeom prst="rect">
            <a:avLst/>
          </a:prstGeom>
          <a:noFill/>
          <a:ln>
            <a:noFill/>
          </a:ln>
        </p:spPr>
      </p:pic>
      <p:pic>
        <p:nvPicPr>
          <p:cNvPr id="848" name="Google Shape;848;p66" descr="image.png"/>
          <p:cNvPicPr preferRelativeResize="0"/>
          <p:nvPr/>
        </p:nvPicPr>
        <p:blipFill rotWithShape="1">
          <a:blip r:embed="rId9">
            <a:alphaModFix/>
          </a:blip>
          <a:srcRect/>
          <a:stretch/>
        </p:blipFill>
        <p:spPr>
          <a:xfrm>
            <a:off x="904875" y="5162550"/>
            <a:ext cx="752475" cy="381000"/>
          </a:xfrm>
          <a:prstGeom prst="rect">
            <a:avLst/>
          </a:prstGeom>
          <a:noFill/>
          <a:ln>
            <a:noFill/>
          </a:ln>
        </p:spPr>
      </p:pic>
      <p:pic>
        <p:nvPicPr>
          <p:cNvPr id="849" name="Google Shape;849;p66" descr="image.png"/>
          <p:cNvPicPr preferRelativeResize="0"/>
          <p:nvPr/>
        </p:nvPicPr>
        <p:blipFill rotWithShape="1">
          <a:blip r:embed="rId10">
            <a:alphaModFix/>
          </a:blip>
          <a:srcRect/>
          <a:stretch/>
        </p:blipFill>
        <p:spPr>
          <a:xfrm>
            <a:off x="2127015" y="6493378"/>
            <a:ext cx="1087635" cy="381000"/>
          </a:xfrm>
          <a:prstGeom prst="rect">
            <a:avLst/>
          </a:prstGeom>
          <a:noFill/>
          <a:ln>
            <a:noFill/>
          </a:ln>
        </p:spPr>
      </p:pic>
      <p:sp>
        <p:nvSpPr>
          <p:cNvPr id="850" name="Google Shape;850;p66"/>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Gravitational Potential Energy</a:t>
            </a:r>
            <a:endParaRPr/>
          </a:p>
        </p:txBody>
      </p:sp>
      <p:sp>
        <p:nvSpPr>
          <p:cNvPr id="851" name="Google Shape;851;p66"/>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852" name="Google Shape;852;p66" descr="image.png"/>
          <p:cNvPicPr preferRelativeResize="0"/>
          <p:nvPr/>
        </p:nvPicPr>
        <p:blipFill rotWithShape="1">
          <a:blip r:embed="rId11">
            <a:alphaModFix/>
          </a:blip>
          <a:srcRect/>
          <a:stretch/>
        </p:blipFill>
        <p:spPr>
          <a:xfrm>
            <a:off x="571500" y="2417266"/>
            <a:ext cx="114300" cy="200025"/>
          </a:xfrm>
          <a:prstGeom prst="rect">
            <a:avLst/>
          </a:prstGeom>
          <a:noFill/>
          <a:ln>
            <a:noFill/>
          </a:ln>
        </p:spPr>
      </p:pic>
      <p:pic>
        <p:nvPicPr>
          <p:cNvPr id="853" name="Google Shape;853;p66" descr="image.png"/>
          <p:cNvPicPr preferRelativeResize="0"/>
          <p:nvPr/>
        </p:nvPicPr>
        <p:blipFill rotWithShape="1">
          <a:blip r:embed="rId11">
            <a:alphaModFix/>
          </a:blip>
          <a:srcRect/>
          <a:stretch/>
        </p:blipFill>
        <p:spPr>
          <a:xfrm>
            <a:off x="571500" y="2973437"/>
            <a:ext cx="114300" cy="200025"/>
          </a:xfrm>
          <a:prstGeom prst="rect">
            <a:avLst/>
          </a:prstGeom>
          <a:noFill/>
          <a:ln>
            <a:noFill/>
          </a:ln>
        </p:spPr>
      </p:pic>
      <p:pic>
        <p:nvPicPr>
          <p:cNvPr id="854" name="Google Shape;854;p66" descr="image.png"/>
          <p:cNvPicPr preferRelativeResize="0"/>
          <p:nvPr/>
        </p:nvPicPr>
        <p:blipFill rotWithShape="1">
          <a:blip r:embed="rId11">
            <a:alphaModFix/>
          </a:blip>
          <a:srcRect/>
          <a:stretch/>
        </p:blipFill>
        <p:spPr>
          <a:xfrm>
            <a:off x="571500" y="4299049"/>
            <a:ext cx="114300" cy="2000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pic>
        <p:nvPicPr>
          <p:cNvPr id="859" name="Google Shape;859;p6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60" name="Google Shape;860;p67" descr="image.png"/>
          <p:cNvPicPr preferRelativeResize="0"/>
          <p:nvPr/>
        </p:nvPicPr>
        <p:blipFill rotWithShape="1">
          <a:blip r:embed="rId4">
            <a:alphaModFix/>
          </a:blip>
          <a:srcRect/>
          <a:stretch/>
        </p:blipFill>
        <p:spPr>
          <a:xfrm>
            <a:off x="571500" y="2156370"/>
            <a:ext cx="11049000" cy="876300"/>
          </a:xfrm>
          <a:prstGeom prst="rect">
            <a:avLst/>
          </a:prstGeom>
          <a:noFill/>
          <a:ln>
            <a:noFill/>
          </a:ln>
        </p:spPr>
      </p:pic>
      <p:pic>
        <p:nvPicPr>
          <p:cNvPr id="861" name="Google Shape;861;p67" descr="image.png"/>
          <p:cNvPicPr preferRelativeResize="0"/>
          <p:nvPr/>
        </p:nvPicPr>
        <p:blipFill rotWithShape="1">
          <a:blip r:embed="rId5">
            <a:alphaModFix/>
          </a:blip>
          <a:srcRect/>
          <a:stretch/>
        </p:blipFill>
        <p:spPr>
          <a:xfrm>
            <a:off x="571500" y="4421237"/>
            <a:ext cx="11049000" cy="968275"/>
          </a:xfrm>
          <a:prstGeom prst="rect">
            <a:avLst/>
          </a:prstGeom>
          <a:noFill/>
          <a:ln>
            <a:noFill/>
          </a:ln>
        </p:spPr>
      </p:pic>
      <p:sp>
        <p:nvSpPr>
          <p:cNvPr id="862" name="Google Shape;862;p67"/>
          <p:cNvSpPr txBox="1"/>
          <p:nvPr/>
        </p:nvSpPr>
        <p:spPr>
          <a:xfrm>
            <a:off x="571500" y="150495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gravitational potential energy as a function of height is:</a:t>
            </a:r>
            <a:endParaRPr/>
          </a:p>
        </p:txBody>
      </p:sp>
      <p:sp>
        <p:nvSpPr>
          <p:cNvPr id="863" name="Google Shape;863;p67"/>
          <p:cNvSpPr txBox="1"/>
          <p:nvPr/>
        </p:nvSpPr>
        <p:spPr>
          <a:xfrm>
            <a:off x="571500" y="336604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If is a variable, the gravitational force equals the </a:t>
            </a:r>
            <a:r>
              <a:rPr lang="en-US" sz="1800" b="1" i="0" u="none" strike="noStrike" cap="none">
                <a:solidFill>
                  <a:srgbClr val="334155"/>
                </a:solidFill>
                <a:latin typeface="Inter"/>
                <a:ea typeface="Inter"/>
                <a:cs typeface="Inter"/>
                <a:sym typeface="Inter"/>
              </a:rPr>
              <a:t>negative of the derivative</a:t>
            </a:r>
            <a:r>
              <a:rPr lang="en-US" sz="1800" b="0" i="0" u="none" strike="noStrike" cap="none">
                <a:solidFill>
                  <a:srgbClr val="334155"/>
                </a:solidFill>
                <a:latin typeface="Inter"/>
                <a:ea typeface="Inter"/>
                <a:cs typeface="Inter"/>
                <a:sym typeface="Inter"/>
              </a:rPr>
              <a:t> of with respect to :</a:t>
            </a:r>
            <a:endParaRPr/>
          </a:p>
        </p:txBody>
      </p:sp>
      <p:sp>
        <p:nvSpPr>
          <p:cNvPr id="864" name="Google Shape;864;p67"/>
          <p:cNvSpPr txBox="1"/>
          <p:nvPr/>
        </p:nvSpPr>
        <p:spPr>
          <a:xfrm>
            <a:off x="571500" y="5627637"/>
            <a:ext cx="11049000" cy="2310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64748B"/>
                </a:solidFill>
                <a:latin typeface="Inter Light"/>
                <a:ea typeface="Inter Light"/>
                <a:cs typeface="Inter Light"/>
                <a:sym typeface="Inter Light"/>
              </a:rPr>
              <a:t>The negative sign indicates the force of gravity points downward (opposite to the positive upward direction of h).</a:t>
            </a:r>
            <a:endParaRPr/>
          </a:p>
        </p:txBody>
      </p:sp>
      <p:pic>
        <p:nvPicPr>
          <p:cNvPr id="865" name="Google Shape;865;p67" descr="image.png"/>
          <p:cNvPicPr preferRelativeResize="0"/>
          <p:nvPr/>
        </p:nvPicPr>
        <p:blipFill rotWithShape="1">
          <a:blip r:embed="rId6">
            <a:alphaModFix/>
          </a:blip>
          <a:srcRect/>
          <a:stretch/>
        </p:blipFill>
        <p:spPr>
          <a:xfrm>
            <a:off x="5004048" y="2404020"/>
            <a:ext cx="2231528" cy="381000"/>
          </a:xfrm>
          <a:prstGeom prst="rect">
            <a:avLst/>
          </a:prstGeom>
          <a:noFill/>
          <a:ln>
            <a:noFill/>
          </a:ln>
        </p:spPr>
      </p:pic>
      <p:pic>
        <p:nvPicPr>
          <p:cNvPr id="866" name="Google Shape;866;p67" descr="image.png"/>
          <p:cNvPicPr preferRelativeResize="0"/>
          <p:nvPr/>
        </p:nvPicPr>
        <p:blipFill rotWithShape="1">
          <a:blip r:embed="rId7">
            <a:alphaModFix/>
          </a:blip>
          <a:srcRect/>
          <a:stretch/>
        </p:blipFill>
        <p:spPr>
          <a:xfrm>
            <a:off x="11051560" y="3533462"/>
            <a:ext cx="884625" cy="277200"/>
          </a:xfrm>
          <a:prstGeom prst="rect">
            <a:avLst/>
          </a:prstGeom>
          <a:noFill/>
          <a:ln>
            <a:noFill/>
          </a:ln>
        </p:spPr>
      </p:pic>
      <p:pic>
        <p:nvPicPr>
          <p:cNvPr id="867" name="Google Shape;867;p67" descr="image.png"/>
          <p:cNvPicPr preferRelativeResize="0"/>
          <p:nvPr/>
        </p:nvPicPr>
        <p:blipFill rotWithShape="1">
          <a:blip r:embed="rId8">
            <a:alphaModFix/>
          </a:blip>
          <a:srcRect/>
          <a:stretch/>
        </p:blipFill>
        <p:spPr>
          <a:xfrm>
            <a:off x="4288333" y="4668887"/>
            <a:ext cx="3662957" cy="472975"/>
          </a:xfrm>
          <a:prstGeom prst="rect">
            <a:avLst/>
          </a:prstGeom>
          <a:noFill/>
          <a:ln>
            <a:noFill/>
          </a:ln>
        </p:spPr>
      </p:pic>
      <p:sp>
        <p:nvSpPr>
          <p:cNvPr id="868" name="Google Shape;868;p6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Force as a Derivative of Potential</a:t>
            </a:r>
            <a:endParaRPr/>
          </a:p>
        </p:txBody>
      </p:sp>
      <p:sp>
        <p:nvSpPr>
          <p:cNvPr id="869" name="Google Shape;869;p67"/>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pic>
        <p:nvPicPr>
          <p:cNvPr id="874" name="Google Shape;874;p6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75" name="Google Shape;875;p68" descr="image.png"/>
          <p:cNvPicPr preferRelativeResize="0"/>
          <p:nvPr/>
        </p:nvPicPr>
        <p:blipFill rotWithShape="1">
          <a:blip r:embed="rId4">
            <a:alphaModFix/>
          </a:blip>
          <a:srcRect/>
          <a:stretch/>
        </p:blipFill>
        <p:spPr>
          <a:xfrm>
            <a:off x="571500" y="2522041"/>
            <a:ext cx="11049000" cy="906959"/>
          </a:xfrm>
          <a:prstGeom prst="rect">
            <a:avLst/>
          </a:prstGeom>
          <a:noFill/>
          <a:ln>
            <a:noFill/>
          </a:ln>
        </p:spPr>
      </p:pic>
      <p:pic>
        <p:nvPicPr>
          <p:cNvPr id="876" name="Google Shape;876;p68" descr="image.png"/>
          <p:cNvPicPr preferRelativeResize="0"/>
          <p:nvPr/>
        </p:nvPicPr>
        <p:blipFill rotWithShape="1">
          <a:blip r:embed="rId5">
            <a:alphaModFix/>
          </a:blip>
          <a:srcRect/>
          <a:stretch/>
        </p:blipFill>
        <p:spPr>
          <a:xfrm>
            <a:off x="595312" y="4340804"/>
            <a:ext cx="11049000" cy="993725"/>
          </a:xfrm>
          <a:prstGeom prst="rect">
            <a:avLst/>
          </a:prstGeom>
          <a:noFill/>
          <a:ln>
            <a:noFill/>
          </a:ln>
        </p:spPr>
      </p:pic>
      <p:pic>
        <p:nvPicPr>
          <p:cNvPr id="877" name="Google Shape;877;p68" descr="image.png"/>
          <p:cNvPicPr preferRelativeResize="0"/>
          <p:nvPr/>
        </p:nvPicPr>
        <p:blipFill rotWithShape="1">
          <a:blip r:embed="rId6">
            <a:alphaModFix/>
          </a:blip>
          <a:srcRect/>
          <a:stretch/>
        </p:blipFill>
        <p:spPr>
          <a:xfrm>
            <a:off x="595312" y="5781750"/>
            <a:ext cx="11049000" cy="993725"/>
          </a:xfrm>
          <a:prstGeom prst="rect">
            <a:avLst/>
          </a:prstGeom>
          <a:noFill/>
          <a:ln>
            <a:noFill/>
          </a:ln>
        </p:spPr>
      </p:pic>
      <p:sp>
        <p:nvSpPr>
          <p:cNvPr id="878" name="Google Shape;878;p68"/>
          <p:cNvSpPr txBox="1"/>
          <p:nvPr/>
        </p:nvSpPr>
        <p:spPr>
          <a:xfrm>
            <a:off x="571500" y="1504950"/>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When released, the ball falls. Just before hitting the ground, its speed is given by the kinematic relation:</a:t>
            </a:r>
            <a:endParaRPr/>
          </a:p>
        </p:txBody>
      </p:sp>
      <p:sp>
        <p:nvSpPr>
          <p:cNvPr id="879" name="Google Shape;879;p68"/>
          <p:cNvSpPr txBox="1"/>
          <p:nvPr/>
        </p:nvSpPr>
        <p:spPr>
          <a:xfrm>
            <a:off x="595312" y="3746302"/>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a:ea typeface="Inter"/>
                <a:cs typeface="Inter"/>
                <a:sym typeface="Inter"/>
              </a:rPr>
              <a:t>Multiply both sides of this equation by :</a:t>
            </a:r>
            <a:endParaRPr dirty="0"/>
          </a:p>
        </p:txBody>
      </p:sp>
      <p:sp>
        <p:nvSpPr>
          <p:cNvPr id="880" name="Google Shape;880;p68"/>
          <p:cNvSpPr txBox="1"/>
          <p:nvPr/>
        </p:nvSpPr>
        <p:spPr>
          <a:xfrm>
            <a:off x="595312" y="5374631"/>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a:ea typeface="Inter"/>
                <a:cs typeface="Inter"/>
                <a:sym typeface="Inter"/>
              </a:rPr>
              <a:t>Simplify the right side (the 2s cancel):</a:t>
            </a:r>
            <a:endParaRPr dirty="0"/>
          </a:p>
        </p:txBody>
      </p:sp>
      <p:sp>
        <p:nvSpPr>
          <p:cNvPr id="881" name="Google Shape;881;p68"/>
          <p:cNvSpPr txBox="1"/>
          <p:nvPr/>
        </p:nvSpPr>
        <p:spPr>
          <a:xfrm>
            <a:off x="866775" y="2769691"/>
            <a:ext cx="20289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75569"/>
                </a:solidFill>
                <a:latin typeface="Inter SemiBold"/>
                <a:ea typeface="Inter SemiBold"/>
                <a:cs typeface="Inter SemiBold"/>
                <a:sym typeface="Inter SemiBold"/>
              </a:rPr>
              <a:t>Kinematic Equation:</a:t>
            </a:r>
            <a:endParaRPr/>
          </a:p>
        </p:txBody>
      </p:sp>
      <p:pic>
        <p:nvPicPr>
          <p:cNvPr id="882" name="Google Shape;882;p68" descr="image.png"/>
          <p:cNvPicPr preferRelativeResize="0"/>
          <p:nvPr/>
        </p:nvPicPr>
        <p:blipFill rotWithShape="1">
          <a:blip r:embed="rId7">
            <a:alphaModFix/>
          </a:blip>
          <a:srcRect/>
          <a:stretch/>
        </p:blipFill>
        <p:spPr>
          <a:xfrm>
            <a:off x="5400229" y="2737395"/>
            <a:ext cx="1391542" cy="476250"/>
          </a:xfrm>
          <a:prstGeom prst="rect">
            <a:avLst/>
          </a:prstGeom>
          <a:noFill/>
          <a:ln>
            <a:noFill/>
          </a:ln>
        </p:spPr>
      </p:pic>
      <p:pic>
        <p:nvPicPr>
          <p:cNvPr id="883" name="Google Shape;883;p68" descr="image.png"/>
          <p:cNvPicPr preferRelativeResize="0"/>
          <p:nvPr/>
        </p:nvPicPr>
        <p:blipFill rotWithShape="1">
          <a:blip r:embed="rId8">
            <a:alphaModFix/>
          </a:blip>
          <a:srcRect/>
          <a:stretch/>
        </p:blipFill>
        <p:spPr>
          <a:xfrm>
            <a:off x="5119241" y="3746302"/>
            <a:ext cx="457200" cy="434875"/>
          </a:xfrm>
          <a:prstGeom prst="rect">
            <a:avLst/>
          </a:prstGeom>
          <a:noFill/>
          <a:ln>
            <a:noFill/>
          </a:ln>
        </p:spPr>
      </p:pic>
      <p:pic>
        <p:nvPicPr>
          <p:cNvPr id="884" name="Google Shape;884;p68" descr="image.png"/>
          <p:cNvPicPr preferRelativeResize="0"/>
          <p:nvPr/>
        </p:nvPicPr>
        <p:blipFill rotWithShape="1">
          <a:blip r:embed="rId9">
            <a:alphaModFix/>
          </a:blip>
          <a:srcRect/>
          <a:stretch/>
        </p:blipFill>
        <p:spPr>
          <a:xfrm>
            <a:off x="4627811" y="4555303"/>
            <a:ext cx="2936378" cy="498425"/>
          </a:xfrm>
          <a:prstGeom prst="rect">
            <a:avLst/>
          </a:prstGeom>
          <a:noFill/>
          <a:ln>
            <a:noFill/>
          </a:ln>
        </p:spPr>
      </p:pic>
      <p:pic>
        <p:nvPicPr>
          <p:cNvPr id="885" name="Google Shape;885;p68" descr="image.png"/>
          <p:cNvPicPr preferRelativeResize="0"/>
          <p:nvPr/>
        </p:nvPicPr>
        <p:blipFill rotWithShape="1">
          <a:blip r:embed="rId10">
            <a:alphaModFix/>
          </a:blip>
          <a:srcRect/>
          <a:stretch/>
        </p:blipFill>
        <p:spPr>
          <a:xfrm>
            <a:off x="4790629" y="6029399"/>
            <a:ext cx="2001142" cy="498425"/>
          </a:xfrm>
          <a:prstGeom prst="rect">
            <a:avLst/>
          </a:prstGeom>
          <a:noFill/>
          <a:ln>
            <a:noFill/>
          </a:ln>
        </p:spPr>
      </p:pic>
      <p:sp>
        <p:nvSpPr>
          <p:cNvPr id="886" name="Google Shape;886;p68"/>
          <p:cNvSpPr txBox="1"/>
          <p:nvPr/>
        </p:nvSpPr>
        <p:spPr>
          <a:xfrm>
            <a:off x="819150" y="8483649"/>
            <a:ext cx="10553700" cy="0"/>
          </a:xfrm>
          <a:prstGeom prst="rect">
            <a:avLst/>
          </a:prstGeom>
          <a:noFill/>
          <a:ln>
            <a:noFill/>
          </a:ln>
        </p:spPr>
        <p:txBody>
          <a:bodyPr spcFirstLastPara="1" wrap="square" lIns="0" tIns="0" rIns="0" bIns="0" anchor="t" anchorCtr="0">
            <a:noAutofit/>
          </a:bodyPr>
          <a:lstStyle/>
          <a:p>
            <a:pPr marL="0" marR="0" lvl="0" indent="0" algn="ctr" rtl="0">
              <a:lnSpc>
                <a:spcPct val="159944"/>
              </a:lnSpc>
              <a:spcBef>
                <a:spcPts val="0"/>
              </a:spcBef>
              <a:spcAft>
                <a:spcPts val="0"/>
              </a:spcAft>
              <a:buNone/>
            </a:pPr>
            <a:r>
              <a:rPr lang="en-US" sz="1800" b="0" i="0" u="none" strike="noStrike" cap="none">
                <a:solidFill>
                  <a:srgbClr val="1E3A8A"/>
                </a:solidFill>
                <a:latin typeface="Inter SemiBold"/>
                <a:ea typeface="Inter SemiBold"/>
                <a:cs typeface="Inter SemiBold"/>
                <a:sym typeface="Inter SemiBold"/>
              </a:rPr>
              <a:t>This proves that the potential energy at height h manifests completely as kinetic energy upon reaching the ground.</a:t>
            </a:r>
            <a:endParaRPr/>
          </a:p>
        </p:txBody>
      </p:sp>
      <p:sp>
        <p:nvSpPr>
          <p:cNvPr id="887" name="Google Shape;887;p6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Proving the Conversion to Kinetic Energy</a:t>
            </a:r>
            <a:endParaRPr/>
          </a:p>
        </p:txBody>
      </p:sp>
      <p:sp>
        <p:nvSpPr>
          <p:cNvPr id="888" name="Google Shape;888;p68"/>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pic>
        <p:nvPicPr>
          <p:cNvPr id="893" name="Google Shape;893;p6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94" name="Google Shape;894;p69" descr="image.png"/>
          <p:cNvPicPr preferRelativeResize="0"/>
          <p:nvPr/>
        </p:nvPicPr>
        <p:blipFill rotWithShape="1">
          <a:blip r:embed="rId4">
            <a:alphaModFix/>
          </a:blip>
          <a:srcRect/>
          <a:stretch/>
        </p:blipFill>
        <p:spPr>
          <a:xfrm>
            <a:off x="571500" y="3049637"/>
            <a:ext cx="11049000" cy="968275"/>
          </a:xfrm>
          <a:prstGeom prst="rect">
            <a:avLst/>
          </a:prstGeom>
          <a:noFill/>
          <a:ln>
            <a:noFill/>
          </a:ln>
        </p:spPr>
      </p:pic>
      <p:pic>
        <p:nvPicPr>
          <p:cNvPr id="895" name="Google Shape;895;p69" descr="image.png"/>
          <p:cNvPicPr preferRelativeResize="0"/>
          <p:nvPr/>
        </p:nvPicPr>
        <p:blipFill rotWithShape="1">
          <a:blip r:embed="rId5">
            <a:alphaModFix/>
          </a:blip>
          <a:srcRect/>
          <a:stretch/>
        </p:blipFill>
        <p:spPr>
          <a:xfrm>
            <a:off x="571500" y="5002708"/>
            <a:ext cx="11049000" cy="1130944"/>
          </a:xfrm>
          <a:prstGeom prst="rect">
            <a:avLst/>
          </a:prstGeom>
          <a:noFill/>
          <a:ln>
            <a:noFill/>
          </a:ln>
        </p:spPr>
      </p:pic>
      <p:sp>
        <p:nvSpPr>
          <p:cNvPr id="896" name="Google Shape;896;p69"/>
          <p:cNvSpPr txBox="1"/>
          <p:nvPr/>
        </p:nvSpPr>
        <p:spPr>
          <a:xfrm>
            <a:off x="571500" y="1504950"/>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notion of potential energy is only applicable to </a:t>
            </a:r>
            <a:r>
              <a:rPr lang="en-US" sz="1800" b="1" i="0" u="none" strike="noStrike" cap="none">
                <a:solidFill>
                  <a:srgbClr val="334155"/>
                </a:solidFill>
                <a:latin typeface="Inter"/>
                <a:ea typeface="Inter"/>
                <a:cs typeface="Inter"/>
                <a:sym typeface="Inter"/>
              </a:rPr>
              <a:t>conservative forces</a:t>
            </a:r>
            <a:r>
              <a:rPr lang="en-US" sz="1800" b="0" i="0" u="none" strike="noStrike" cap="none">
                <a:solidFill>
                  <a:srgbClr val="334155"/>
                </a:solidFill>
                <a:latin typeface="Inter"/>
                <a:ea typeface="Inter"/>
                <a:cs typeface="Inter"/>
                <a:sym typeface="Inter"/>
              </a:rPr>
              <a:t>—forces where work done gets stored as energy.</a:t>
            </a:r>
            <a:endParaRPr/>
          </a:p>
        </p:txBody>
      </p:sp>
      <p:sp>
        <p:nvSpPr>
          <p:cNvPr id="897" name="Google Shape;897;p69"/>
          <p:cNvSpPr txBox="1"/>
          <p:nvPr/>
        </p:nvSpPr>
        <p:spPr>
          <a:xfrm>
            <a:off x="571500" y="237916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Mathematically in 1D, potential energy is defined if force can be written as:</a:t>
            </a:r>
            <a:endParaRPr/>
          </a:p>
        </p:txBody>
      </p:sp>
      <p:sp>
        <p:nvSpPr>
          <p:cNvPr id="898" name="Google Shape;898;p69"/>
          <p:cNvSpPr txBox="1"/>
          <p:nvPr/>
        </p:nvSpPr>
        <p:spPr>
          <a:xfrm>
            <a:off x="571500" y="4351287"/>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This implies (by rearranging and integrating):</a:t>
            </a:r>
            <a:endParaRPr/>
          </a:p>
        </p:txBody>
      </p:sp>
      <p:sp>
        <p:nvSpPr>
          <p:cNvPr id="899" name="Google Shape;899;p69"/>
          <p:cNvSpPr txBox="1"/>
          <p:nvPr/>
        </p:nvSpPr>
        <p:spPr>
          <a:xfrm>
            <a:off x="571500" y="6371778"/>
            <a:ext cx="11049000" cy="2310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64748B"/>
                </a:solidFill>
                <a:latin typeface="Inter Light"/>
                <a:ea typeface="Inter Light"/>
                <a:cs typeface="Inter Light"/>
                <a:sym typeface="Inter Light"/>
              </a:rPr>
              <a:t>Or expressed as a change: . The change in potential energy is the negative of the work done by the force.</a:t>
            </a:r>
            <a:endParaRPr/>
          </a:p>
        </p:txBody>
      </p:sp>
      <p:pic>
        <p:nvPicPr>
          <p:cNvPr id="900" name="Google Shape;900;p69" descr="image.png"/>
          <p:cNvPicPr preferRelativeResize="0"/>
          <p:nvPr/>
        </p:nvPicPr>
        <p:blipFill rotWithShape="1">
          <a:blip r:embed="rId6">
            <a:alphaModFix/>
          </a:blip>
          <a:srcRect/>
          <a:stretch/>
        </p:blipFill>
        <p:spPr>
          <a:xfrm>
            <a:off x="8890410" y="2446929"/>
            <a:ext cx="1020960" cy="381000"/>
          </a:xfrm>
          <a:prstGeom prst="rect">
            <a:avLst/>
          </a:prstGeom>
          <a:noFill/>
          <a:ln>
            <a:noFill/>
          </a:ln>
        </p:spPr>
      </p:pic>
      <p:pic>
        <p:nvPicPr>
          <p:cNvPr id="901" name="Google Shape;901;p69" descr="image.png"/>
          <p:cNvPicPr preferRelativeResize="0"/>
          <p:nvPr/>
        </p:nvPicPr>
        <p:blipFill rotWithShape="1">
          <a:blip r:embed="rId7">
            <a:alphaModFix/>
          </a:blip>
          <a:srcRect/>
          <a:stretch/>
        </p:blipFill>
        <p:spPr>
          <a:xfrm>
            <a:off x="5060751" y="3297287"/>
            <a:ext cx="2118121" cy="472975"/>
          </a:xfrm>
          <a:prstGeom prst="rect">
            <a:avLst/>
          </a:prstGeom>
          <a:noFill/>
          <a:ln>
            <a:noFill/>
          </a:ln>
        </p:spPr>
      </p:pic>
      <p:pic>
        <p:nvPicPr>
          <p:cNvPr id="902" name="Google Shape;902;p69" descr="image.png"/>
          <p:cNvPicPr preferRelativeResize="0"/>
          <p:nvPr/>
        </p:nvPicPr>
        <p:blipFill rotWithShape="1">
          <a:blip r:embed="rId8">
            <a:alphaModFix/>
          </a:blip>
          <a:srcRect/>
          <a:stretch/>
        </p:blipFill>
        <p:spPr>
          <a:xfrm>
            <a:off x="3349228" y="5250358"/>
            <a:ext cx="5541168" cy="635644"/>
          </a:xfrm>
          <a:prstGeom prst="rect">
            <a:avLst/>
          </a:prstGeom>
          <a:noFill/>
          <a:ln>
            <a:noFill/>
          </a:ln>
        </p:spPr>
      </p:pic>
      <p:pic>
        <p:nvPicPr>
          <p:cNvPr id="903" name="Google Shape;903;p69" descr="image.png"/>
          <p:cNvPicPr preferRelativeResize="0"/>
          <p:nvPr/>
        </p:nvPicPr>
        <p:blipFill rotWithShape="1">
          <a:blip r:embed="rId9">
            <a:alphaModFix/>
          </a:blip>
          <a:srcRect/>
          <a:stretch/>
        </p:blipFill>
        <p:spPr>
          <a:xfrm>
            <a:off x="4039783" y="7088553"/>
            <a:ext cx="3139082" cy="381000"/>
          </a:xfrm>
          <a:prstGeom prst="rect">
            <a:avLst/>
          </a:prstGeom>
          <a:noFill/>
          <a:ln>
            <a:noFill/>
          </a:ln>
        </p:spPr>
      </p:pic>
      <p:sp>
        <p:nvSpPr>
          <p:cNvPr id="904" name="Google Shape;904;p69"/>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Conservative Forces (Mathematical Definition)</a:t>
            </a:r>
            <a:endParaRPr/>
          </a:p>
        </p:txBody>
      </p:sp>
      <p:sp>
        <p:nvSpPr>
          <p:cNvPr id="905" name="Google Shape;905;p69"/>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pic>
        <p:nvPicPr>
          <p:cNvPr id="910" name="Google Shape;910;p7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11" name="Google Shape;911;p70" descr="image.png"/>
          <p:cNvPicPr preferRelativeResize="0"/>
          <p:nvPr/>
        </p:nvPicPr>
        <p:blipFill rotWithShape="1">
          <a:blip r:embed="rId4">
            <a:alphaModFix/>
          </a:blip>
          <a:srcRect/>
          <a:stretch/>
        </p:blipFill>
        <p:spPr>
          <a:xfrm>
            <a:off x="571500" y="4554587"/>
            <a:ext cx="11049000" cy="1714500"/>
          </a:xfrm>
          <a:prstGeom prst="rect">
            <a:avLst/>
          </a:prstGeom>
          <a:noFill/>
          <a:ln>
            <a:noFill/>
          </a:ln>
        </p:spPr>
      </p:pic>
      <p:pic>
        <p:nvPicPr>
          <p:cNvPr id="912" name="Google Shape;912;p70" descr="image.png"/>
          <p:cNvPicPr preferRelativeResize="0"/>
          <p:nvPr/>
        </p:nvPicPr>
        <p:blipFill rotWithShape="1">
          <a:blip r:embed="rId5">
            <a:alphaModFix/>
          </a:blip>
          <a:srcRect/>
          <a:stretch/>
        </p:blipFill>
        <p:spPr>
          <a:xfrm>
            <a:off x="571500" y="6602462"/>
            <a:ext cx="11049000" cy="860970"/>
          </a:xfrm>
          <a:prstGeom prst="rect">
            <a:avLst/>
          </a:prstGeom>
          <a:noFill/>
          <a:ln>
            <a:noFill/>
          </a:ln>
        </p:spPr>
      </p:pic>
      <p:pic>
        <p:nvPicPr>
          <p:cNvPr id="913" name="Google Shape;913;p70" descr="image.png"/>
          <p:cNvPicPr preferRelativeResize="0"/>
          <p:nvPr/>
        </p:nvPicPr>
        <p:blipFill rotWithShape="1">
          <a:blip r:embed="rId6">
            <a:alphaModFix/>
          </a:blip>
          <a:srcRect/>
          <a:stretch/>
        </p:blipFill>
        <p:spPr>
          <a:xfrm>
            <a:off x="571500" y="2674441"/>
            <a:ext cx="5286375" cy="876300"/>
          </a:xfrm>
          <a:prstGeom prst="rect">
            <a:avLst/>
          </a:prstGeom>
          <a:noFill/>
          <a:ln>
            <a:noFill/>
          </a:ln>
        </p:spPr>
      </p:pic>
      <p:pic>
        <p:nvPicPr>
          <p:cNvPr id="914" name="Google Shape;914;p70" descr="image.png"/>
          <p:cNvPicPr preferRelativeResize="0"/>
          <p:nvPr/>
        </p:nvPicPr>
        <p:blipFill rotWithShape="1">
          <a:blip r:embed="rId7">
            <a:alphaModFix/>
          </a:blip>
          <a:srcRect/>
          <a:stretch/>
        </p:blipFill>
        <p:spPr>
          <a:xfrm>
            <a:off x="6334125" y="2674441"/>
            <a:ext cx="5286375" cy="876300"/>
          </a:xfrm>
          <a:prstGeom prst="rect">
            <a:avLst/>
          </a:prstGeom>
          <a:noFill/>
          <a:ln>
            <a:noFill/>
          </a:ln>
        </p:spPr>
      </p:pic>
      <p:sp>
        <p:nvSpPr>
          <p:cNvPr id="915" name="Google Shape;915;p70"/>
          <p:cNvSpPr txBox="1"/>
          <p:nvPr/>
        </p:nvSpPr>
        <p:spPr>
          <a:xfrm>
            <a:off x="571500" y="150495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Suppose a body undergoes displacement under a conservative force .</a:t>
            </a:r>
            <a:endParaRPr/>
          </a:p>
        </p:txBody>
      </p:sp>
      <p:sp>
        <p:nvSpPr>
          <p:cNvPr id="916" name="Google Shape;916;p70"/>
          <p:cNvSpPr txBox="1"/>
          <p:nvPr/>
        </p:nvSpPr>
        <p:spPr>
          <a:xfrm>
            <a:off x="571500" y="388411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Because both expressions equal , we equate them:</a:t>
            </a:r>
            <a:endParaRPr/>
          </a:p>
        </p:txBody>
      </p:sp>
      <p:pic>
        <p:nvPicPr>
          <p:cNvPr id="917" name="Google Shape;917;p70" descr="image.png"/>
          <p:cNvPicPr preferRelativeResize="0"/>
          <p:nvPr/>
        </p:nvPicPr>
        <p:blipFill rotWithShape="1">
          <a:blip r:embed="rId8">
            <a:alphaModFix/>
          </a:blip>
          <a:srcRect/>
          <a:stretch/>
        </p:blipFill>
        <p:spPr>
          <a:xfrm>
            <a:off x="6334125" y="3970816"/>
            <a:ext cx="1669553" cy="381000"/>
          </a:xfrm>
          <a:prstGeom prst="rect">
            <a:avLst/>
          </a:prstGeom>
          <a:noFill/>
          <a:ln>
            <a:noFill/>
          </a:ln>
        </p:spPr>
      </p:pic>
      <p:pic>
        <p:nvPicPr>
          <p:cNvPr id="918" name="Google Shape;918;p70" descr="image.png"/>
          <p:cNvPicPr preferRelativeResize="0"/>
          <p:nvPr/>
        </p:nvPicPr>
        <p:blipFill rotWithShape="1">
          <a:blip r:embed="rId9">
            <a:alphaModFix/>
          </a:blip>
          <a:srcRect/>
          <a:stretch/>
        </p:blipFill>
        <p:spPr>
          <a:xfrm>
            <a:off x="5036939" y="4802237"/>
            <a:ext cx="2165746" cy="276225"/>
          </a:xfrm>
          <a:prstGeom prst="rect">
            <a:avLst/>
          </a:prstGeom>
          <a:noFill/>
          <a:ln>
            <a:noFill/>
          </a:ln>
        </p:spPr>
      </p:pic>
      <p:pic>
        <p:nvPicPr>
          <p:cNvPr id="919" name="Google Shape;919;p70" descr="image.png"/>
          <p:cNvPicPr preferRelativeResize="0"/>
          <p:nvPr/>
        </p:nvPicPr>
        <p:blipFill rotWithShape="1">
          <a:blip r:embed="rId10">
            <a:alphaModFix/>
          </a:blip>
          <a:srcRect/>
          <a:stretch/>
        </p:blipFill>
        <p:spPr>
          <a:xfrm>
            <a:off x="4913114" y="5221337"/>
            <a:ext cx="2413396" cy="276225"/>
          </a:xfrm>
          <a:prstGeom prst="rect">
            <a:avLst/>
          </a:prstGeom>
          <a:noFill/>
          <a:ln>
            <a:noFill/>
          </a:ln>
        </p:spPr>
      </p:pic>
      <p:pic>
        <p:nvPicPr>
          <p:cNvPr id="920" name="Google Shape;920;p70" descr="image.png"/>
          <p:cNvPicPr preferRelativeResize="0"/>
          <p:nvPr/>
        </p:nvPicPr>
        <p:blipFill rotWithShape="1">
          <a:blip r:embed="rId11">
            <a:alphaModFix/>
          </a:blip>
          <a:srcRect/>
          <a:stretch/>
        </p:blipFill>
        <p:spPr>
          <a:xfrm>
            <a:off x="4831705" y="5640437"/>
            <a:ext cx="2576214" cy="381000"/>
          </a:xfrm>
          <a:prstGeom prst="rect">
            <a:avLst/>
          </a:prstGeom>
          <a:noFill/>
          <a:ln>
            <a:noFill/>
          </a:ln>
        </p:spPr>
      </p:pic>
      <p:sp>
        <p:nvSpPr>
          <p:cNvPr id="921" name="Google Shape;921;p70"/>
          <p:cNvSpPr txBox="1"/>
          <p:nvPr/>
        </p:nvSpPr>
        <p:spPr>
          <a:xfrm>
            <a:off x="819150" y="6850112"/>
            <a:ext cx="10553700" cy="2772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dirty="0">
                <a:solidFill>
                  <a:srgbClr val="1E3A8A"/>
                </a:solidFill>
                <a:latin typeface="Inter SemiBold"/>
                <a:ea typeface="Inter SemiBold"/>
                <a:cs typeface="Inter SemiBold"/>
                <a:sym typeface="Inter SemiBold"/>
              </a:rPr>
              <a:t>This proves the sum of kinetic and potential energy is a constant!</a:t>
            </a:r>
            <a:endParaRPr dirty="0"/>
          </a:p>
        </p:txBody>
      </p:sp>
      <p:sp>
        <p:nvSpPr>
          <p:cNvPr id="922" name="Google Shape;922;p70"/>
          <p:cNvSpPr txBox="1"/>
          <p:nvPr/>
        </p:nvSpPr>
        <p:spPr>
          <a:xfrm>
            <a:off x="571500" y="2023020"/>
            <a:ext cx="5286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From the Work-Energy Theorem:</a:t>
            </a:r>
            <a:endParaRPr/>
          </a:p>
        </p:txBody>
      </p:sp>
      <p:sp>
        <p:nvSpPr>
          <p:cNvPr id="923" name="Google Shape;923;p70"/>
          <p:cNvSpPr txBox="1"/>
          <p:nvPr/>
        </p:nvSpPr>
        <p:spPr>
          <a:xfrm>
            <a:off x="6334125" y="2023020"/>
            <a:ext cx="5286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From the definition of Potential Energy:</a:t>
            </a:r>
            <a:endParaRPr/>
          </a:p>
        </p:txBody>
      </p:sp>
      <p:pic>
        <p:nvPicPr>
          <p:cNvPr id="924" name="Google Shape;924;p70" descr="image.png"/>
          <p:cNvPicPr preferRelativeResize="0"/>
          <p:nvPr/>
        </p:nvPicPr>
        <p:blipFill rotWithShape="1">
          <a:blip r:embed="rId12">
            <a:alphaModFix/>
          </a:blip>
          <a:srcRect/>
          <a:stretch/>
        </p:blipFill>
        <p:spPr>
          <a:xfrm>
            <a:off x="1855142" y="2922091"/>
            <a:ext cx="2766714" cy="381000"/>
          </a:xfrm>
          <a:prstGeom prst="rect">
            <a:avLst/>
          </a:prstGeom>
          <a:noFill/>
          <a:ln>
            <a:noFill/>
          </a:ln>
        </p:spPr>
      </p:pic>
      <p:pic>
        <p:nvPicPr>
          <p:cNvPr id="925" name="Google Shape;925;p70" descr="image.png"/>
          <p:cNvPicPr preferRelativeResize="0"/>
          <p:nvPr/>
        </p:nvPicPr>
        <p:blipFill rotWithShape="1">
          <a:blip r:embed="rId13">
            <a:alphaModFix/>
          </a:blip>
          <a:srcRect/>
          <a:stretch/>
        </p:blipFill>
        <p:spPr>
          <a:xfrm>
            <a:off x="7431583" y="2922091"/>
            <a:ext cx="3139082" cy="381000"/>
          </a:xfrm>
          <a:prstGeom prst="rect">
            <a:avLst/>
          </a:prstGeom>
          <a:noFill/>
          <a:ln>
            <a:noFill/>
          </a:ln>
        </p:spPr>
      </p:pic>
      <p:sp>
        <p:nvSpPr>
          <p:cNvPr id="926" name="Google Shape;926;p70"/>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40AF"/>
                </a:solidFill>
                <a:latin typeface="Inter"/>
                <a:ea typeface="Inter"/>
                <a:cs typeface="Inter"/>
                <a:sym typeface="Inter"/>
              </a:rPr>
              <a:t>Deriving Energy Conservation</a:t>
            </a:r>
            <a:endParaRPr/>
          </a:p>
        </p:txBody>
      </p:sp>
      <p:sp>
        <p:nvSpPr>
          <p:cNvPr id="927" name="Google Shape;927;p70"/>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pic>
        <p:nvPicPr>
          <p:cNvPr id="932" name="Google Shape;932;p71" descr="📱 Download our App : https://play.google.com/store/apps/details?id=com.visuallearning247.app&#10;&#10;Join Telegram for Notes, NCERT solution, PYQs : https://t.me/visuallearning3D&#10;&#10;Get more content : https://physics.visuallearning.in/courses You can watch this video in English:&#10;&#10;English version&#10;https://www.youtube.com/watch?v=swPKuJwygqM&#10;&#10;Law of conservation of energy || 3D animated explanation || Complete Basics || Physics ||11th and 9th" title="Law of conservation of energy || 3D animated explanation ||Complete Basics || Physics ||11th and 9th">
            <a:hlinkClick r:id="rId3"/>
          </p:cNvPr>
          <p:cNvPicPr preferRelativeResize="0"/>
          <p:nvPr/>
        </p:nvPicPr>
        <p:blipFill>
          <a:blip r:embed="rId4">
            <a:alphaModFix/>
          </a:blip>
          <a:stretch>
            <a:fillRect/>
          </a:stretch>
        </p:blipFill>
        <p:spPr>
          <a:xfrm>
            <a:off x="152400" y="152400"/>
            <a:ext cx="11921066" cy="6705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2"/>
                                        </p:tgtEl>
                                        <p:attrNameLst>
                                          <p:attrName>style.visibility</p:attrName>
                                        </p:attrNameLst>
                                      </p:cBhvr>
                                      <p:to>
                                        <p:strVal val="visible"/>
                                      </p:to>
                                    </p:set>
                                    <p:animEffect transition="in" filter="fade">
                                      <p:cBhvr>
                                        <p:cTn id="7" dur="1000"/>
                                        <p:tgtEl>
                                          <p:spTgt spid="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pic>
        <p:nvPicPr>
          <p:cNvPr id="937" name="Google Shape;937;p72"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38" name="Google Shape;938;p72"/>
          <p:cNvSpPr txBox="1"/>
          <p:nvPr/>
        </p:nvSpPr>
        <p:spPr>
          <a:xfrm>
            <a:off x="295275" y="2269777"/>
            <a:ext cx="11601600" cy="1625400"/>
          </a:xfrm>
          <a:prstGeom prst="rect">
            <a:avLst/>
          </a:prstGeom>
          <a:noFill/>
          <a:ln>
            <a:noFill/>
          </a:ln>
        </p:spPr>
        <p:txBody>
          <a:bodyPr spcFirstLastPara="1" wrap="square" lIns="0" tIns="0" rIns="0" bIns="0" anchor="t" anchorCtr="0">
            <a:spAutoFit/>
          </a:bodyPr>
          <a:lstStyle/>
          <a:p>
            <a:pPr marL="0" marR="0" lvl="0" indent="0" algn="ctr" rtl="0">
              <a:lnSpc>
                <a:spcPct val="119979"/>
              </a:lnSpc>
              <a:spcBef>
                <a:spcPts val="0"/>
              </a:spcBef>
              <a:spcAft>
                <a:spcPts val="0"/>
              </a:spcAft>
              <a:buNone/>
            </a:pPr>
            <a:r>
              <a:rPr lang="en-US" sz="4800" b="1" i="0" u="none" strike="noStrike" cap="none">
                <a:solidFill>
                  <a:srgbClr val="0F172A"/>
                </a:solidFill>
                <a:latin typeface="Merriweather"/>
                <a:ea typeface="Merriweather"/>
                <a:cs typeface="Merriweather"/>
                <a:sym typeface="Merriweather"/>
              </a:rPr>
              <a:t>The Conservation of Mechanical Energy</a:t>
            </a:r>
            <a:endParaRPr/>
          </a:p>
        </p:txBody>
      </p:sp>
      <p:sp>
        <p:nvSpPr>
          <p:cNvPr id="939" name="Google Shape;939;p72"/>
          <p:cNvSpPr txBox="1"/>
          <p:nvPr/>
        </p:nvSpPr>
        <p:spPr>
          <a:xfrm>
            <a:off x="3724275" y="4018508"/>
            <a:ext cx="47436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4748B"/>
                </a:solidFill>
                <a:latin typeface="Inter Light"/>
                <a:ea typeface="Inter Light"/>
                <a:cs typeface="Inter Light"/>
                <a:sym typeface="Inter Light"/>
              </a:rPr>
              <a:t>A Step-by-Step Mathematical Analysis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pic>
        <p:nvPicPr>
          <p:cNvPr id="944" name="Google Shape;944;p7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45" name="Google Shape;945;p73" descr="image.png"/>
          <p:cNvPicPr preferRelativeResize="0"/>
          <p:nvPr/>
        </p:nvPicPr>
        <p:blipFill rotWithShape="1">
          <a:blip r:embed="rId4">
            <a:alphaModFix/>
          </a:blip>
          <a:srcRect/>
          <a:stretch/>
        </p:blipFill>
        <p:spPr>
          <a:xfrm>
            <a:off x="571500" y="2674441"/>
            <a:ext cx="11049000" cy="1499145"/>
          </a:xfrm>
          <a:prstGeom prst="rect">
            <a:avLst/>
          </a:prstGeom>
          <a:noFill/>
          <a:ln>
            <a:noFill/>
          </a:ln>
        </p:spPr>
      </p:pic>
      <p:sp>
        <p:nvSpPr>
          <p:cNvPr id="946" name="Google Shape;946;p73"/>
          <p:cNvSpPr txBox="1"/>
          <p:nvPr/>
        </p:nvSpPr>
        <p:spPr>
          <a:xfrm>
            <a:off x="571500" y="160972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a:t>
            </a:r>
            <a:r>
              <a:rPr lang="en-US" sz="1800" b="1" i="0" u="none" strike="noStrike" cap="none">
                <a:solidFill>
                  <a:srgbClr val="334155"/>
                </a:solidFill>
                <a:latin typeface="Inter"/>
                <a:ea typeface="Inter"/>
                <a:cs typeface="Inter"/>
                <a:sym typeface="Inter"/>
              </a:rPr>
              <a:t>Total Mechanical Energy</a:t>
            </a:r>
            <a:r>
              <a:rPr lang="en-US" sz="1800" b="0" i="0" u="none" strike="noStrike" cap="none">
                <a:solidFill>
                  <a:srgbClr val="334155"/>
                </a:solidFill>
                <a:latin typeface="Inter"/>
                <a:ea typeface="Inter"/>
                <a:cs typeface="Inter"/>
                <a:sym typeface="Inter"/>
              </a:rPr>
              <a:t> of a system is the sum of its macroscopic energies associated with motion and position.</a:t>
            </a:r>
            <a:endParaRPr/>
          </a:p>
        </p:txBody>
      </p:sp>
      <p:sp>
        <p:nvSpPr>
          <p:cNvPr id="947" name="Google Shape;947;p73"/>
          <p:cNvSpPr txBox="1"/>
          <p:nvPr/>
        </p:nvSpPr>
        <p:spPr>
          <a:xfrm>
            <a:off x="914400" y="2969716"/>
            <a:ext cx="3467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Total Mechanical Energy ($E$):</a:t>
            </a:r>
            <a:endParaRPr/>
          </a:p>
        </p:txBody>
      </p:sp>
      <p:pic>
        <p:nvPicPr>
          <p:cNvPr id="948" name="Google Shape;948;p73" descr="image.png"/>
          <p:cNvPicPr preferRelativeResize="0"/>
          <p:nvPr/>
        </p:nvPicPr>
        <p:blipFill rotWithShape="1">
          <a:blip r:embed="rId5">
            <a:alphaModFix/>
          </a:blip>
          <a:srcRect/>
          <a:stretch/>
        </p:blipFill>
        <p:spPr>
          <a:xfrm>
            <a:off x="5258395" y="3573512"/>
            <a:ext cx="1722834" cy="304800"/>
          </a:xfrm>
          <a:prstGeom prst="rect">
            <a:avLst/>
          </a:prstGeom>
          <a:noFill/>
          <a:ln>
            <a:noFill/>
          </a:ln>
        </p:spPr>
      </p:pic>
      <p:sp>
        <p:nvSpPr>
          <p:cNvPr id="949" name="Google Shape;949;p73"/>
          <p:cNvSpPr txBox="1"/>
          <p:nvPr/>
        </p:nvSpPr>
        <p:spPr>
          <a:xfrm>
            <a:off x="904875" y="4649837"/>
            <a:ext cx="10715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K (Kinetic Energy):</a:t>
            </a:r>
            <a:r>
              <a:rPr lang="en-US" sz="1800" b="0" i="0" u="none" strike="noStrike" cap="none">
                <a:solidFill>
                  <a:srgbClr val="334155"/>
                </a:solidFill>
                <a:latin typeface="Inter"/>
                <a:ea typeface="Inter"/>
                <a:cs typeface="Inter"/>
                <a:sym typeface="Inter"/>
              </a:rPr>
              <a:t> Energy of motion.</a:t>
            </a:r>
            <a:endParaRPr/>
          </a:p>
        </p:txBody>
      </p:sp>
      <p:sp>
        <p:nvSpPr>
          <p:cNvPr id="950" name="Google Shape;950;p73"/>
          <p:cNvSpPr txBox="1"/>
          <p:nvPr/>
        </p:nvSpPr>
        <p:spPr>
          <a:xfrm>
            <a:off x="904875" y="5206007"/>
            <a:ext cx="10715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V (Potential Energy):</a:t>
            </a:r>
            <a:r>
              <a:rPr lang="en-US" sz="1800" b="0" i="0" u="none" strike="noStrike" cap="none">
                <a:solidFill>
                  <a:srgbClr val="334155"/>
                </a:solidFill>
                <a:latin typeface="Inter"/>
                <a:ea typeface="Inter"/>
                <a:cs typeface="Inter"/>
                <a:sym typeface="Inter"/>
              </a:rPr>
              <a:t> Stored energy based on position or configuration.</a:t>
            </a:r>
            <a:endParaRPr/>
          </a:p>
        </p:txBody>
      </p:sp>
      <p:sp>
        <p:nvSpPr>
          <p:cNvPr id="951" name="Google Shape;951;p73"/>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 What is Mechanical Energy?</a:t>
            </a:r>
            <a:endParaRPr/>
          </a:p>
        </p:txBody>
      </p:sp>
      <p:sp>
        <p:nvSpPr>
          <p:cNvPr id="952" name="Google Shape;952;p73"/>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53" name="Google Shape;953;p73" descr="image.png"/>
          <p:cNvPicPr preferRelativeResize="0"/>
          <p:nvPr/>
        </p:nvPicPr>
        <p:blipFill rotWithShape="1">
          <a:blip r:embed="rId6">
            <a:alphaModFix/>
          </a:blip>
          <a:srcRect/>
          <a:stretch/>
        </p:blipFill>
        <p:spPr>
          <a:xfrm>
            <a:off x="571500" y="4687937"/>
            <a:ext cx="114300" cy="200025"/>
          </a:xfrm>
          <a:prstGeom prst="rect">
            <a:avLst/>
          </a:prstGeom>
          <a:noFill/>
          <a:ln>
            <a:noFill/>
          </a:ln>
        </p:spPr>
      </p:pic>
      <p:pic>
        <p:nvPicPr>
          <p:cNvPr id="954" name="Google Shape;954;p73" descr="image.png"/>
          <p:cNvPicPr preferRelativeResize="0"/>
          <p:nvPr/>
        </p:nvPicPr>
        <p:blipFill rotWithShape="1">
          <a:blip r:embed="rId6">
            <a:alphaModFix/>
          </a:blip>
          <a:srcRect/>
          <a:stretch/>
        </p:blipFill>
        <p:spPr>
          <a:xfrm>
            <a:off x="571500" y="5244107"/>
            <a:ext cx="114300" cy="2000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pic>
        <p:nvPicPr>
          <p:cNvPr id="959" name="Google Shape;959;p7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60" name="Google Shape;960;p74" descr="image.png"/>
          <p:cNvPicPr preferRelativeResize="0"/>
          <p:nvPr/>
        </p:nvPicPr>
        <p:blipFill rotWithShape="1">
          <a:blip r:embed="rId4">
            <a:alphaModFix/>
          </a:blip>
          <a:srcRect/>
          <a:stretch/>
        </p:blipFill>
        <p:spPr>
          <a:xfrm>
            <a:off x="571500" y="1800225"/>
            <a:ext cx="11049000" cy="1634430"/>
          </a:xfrm>
          <a:prstGeom prst="rect">
            <a:avLst/>
          </a:prstGeom>
          <a:noFill/>
          <a:ln>
            <a:noFill/>
          </a:ln>
        </p:spPr>
      </p:pic>
      <p:sp>
        <p:nvSpPr>
          <p:cNvPr id="961" name="Google Shape;961;p74"/>
          <p:cNvSpPr txBox="1"/>
          <p:nvPr/>
        </p:nvSpPr>
        <p:spPr>
          <a:xfrm>
            <a:off x="571500" y="381565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This means that while Kinetic Energy may transform into Potential Energy (and vice versa), their combined total sum remains exactly the same throughout the object's journey.</a:t>
            </a:r>
            <a:endParaRPr/>
          </a:p>
        </p:txBody>
      </p:sp>
      <p:sp>
        <p:nvSpPr>
          <p:cNvPr id="962" name="Google Shape;962;p74"/>
          <p:cNvSpPr txBox="1"/>
          <p:nvPr/>
        </p:nvSpPr>
        <p:spPr>
          <a:xfrm>
            <a:off x="962025" y="2190750"/>
            <a:ext cx="102681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1E3A8A"/>
                </a:solidFill>
                <a:latin typeface="Inter SemiBold"/>
                <a:ea typeface="Inter SemiBold"/>
                <a:cs typeface="Inter SemiBold"/>
                <a:sym typeface="Inter SemiBold"/>
              </a:rPr>
              <a:t>"The total mechanical energy of a system is </a:t>
            </a:r>
            <a:r>
              <a:rPr lang="en-US" sz="2100" b="0" i="0" u="none" strike="noStrike" cap="none">
                <a:solidFill>
                  <a:srgbClr val="1E3A8A"/>
                </a:solidFill>
                <a:latin typeface="Inter Black"/>
                <a:ea typeface="Inter Black"/>
                <a:cs typeface="Inter Black"/>
                <a:sym typeface="Inter Black"/>
              </a:rPr>
              <a:t>conserved</a:t>
            </a:r>
            <a:r>
              <a:rPr lang="en-US" sz="2100" b="0" i="0" u="none" strike="noStrike" cap="none">
                <a:solidFill>
                  <a:srgbClr val="1E3A8A"/>
                </a:solidFill>
                <a:latin typeface="Inter SemiBold"/>
                <a:ea typeface="Inter SemiBold"/>
                <a:cs typeface="Inter SemiBold"/>
                <a:sym typeface="Inter SemiBold"/>
              </a:rPr>
              <a:t> if the forces doing work on it are </a:t>
            </a:r>
            <a:r>
              <a:rPr lang="en-US" sz="2100" b="0" i="0" u="none" strike="noStrike" cap="none">
                <a:solidFill>
                  <a:srgbClr val="1E3A8A"/>
                </a:solidFill>
                <a:latin typeface="Inter Black"/>
                <a:ea typeface="Inter Black"/>
                <a:cs typeface="Inter Black"/>
                <a:sym typeface="Inter Black"/>
              </a:rPr>
              <a:t>conservative</a:t>
            </a:r>
            <a:r>
              <a:rPr lang="en-US" sz="2100" b="0" i="0" u="none" strike="noStrike" cap="none">
                <a:solidFill>
                  <a:srgbClr val="1E3A8A"/>
                </a:solidFill>
                <a:latin typeface="Inter SemiBold"/>
                <a:ea typeface="Inter SemiBold"/>
                <a:cs typeface="Inter SemiBold"/>
                <a:sym typeface="Inter SemiBold"/>
              </a:rPr>
              <a:t>."</a:t>
            </a:r>
            <a:endParaRPr/>
          </a:p>
        </p:txBody>
      </p:sp>
      <p:sp>
        <p:nvSpPr>
          <p:cNvPr id="963" name="Google Shape;963;p74"/>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 The Core Principle</a:t>
            </a:r>
            <a:endParaRPr/>
          </a:p>
        </p:txBody>
      </p:sp>
      <p:sp>
        <p:nvSpPr>
          <p:cNvPr id="964" name="Google Shape;964;p74"/>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pic>
        <p:nvPicPr>
          <p:cNvPr id="969" name="Google Shape;969;p7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70" name="Google Shape;970;p75" descr="image.png"/>
          <p:cNvPicPr preferRelativeResize="0"/>
          <p:nvPr/>
        </p:nvPicPr>
        <p:blipFill rotWithShape="1">
          <a:blip r:embed="rId4">
            <a:alphaModFix/>
          </a:blip>
          <a:srcRect/>
          <a:stretch/>
        </p:blipFill>
        <p:spPr>
          <a:xfrm>
            <a:off x="571500" y="3836491"/>
            <a:ext cx="11049000" cy="1129307"/>
          </a:xfrm>
          <a:prstGeom prst="rect">
            <a:avLst/>
          </a:prstGeom>
          <a:noFill/>
          <a:ln>
            <a:noFill/>
          </a:ln>
        </p:spPr>
      </p:pic>
      <p:sp>
        <p:nvSpPr>
          <p:cNvPr id="971" name="Google Shape;971;p75"/>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A force is classified as "conservative" if it meets specific mathematical conditions.</a:t>
            </a:r>
            <a:endParaRPr/>
          </a:p>
        </p:txBody>
      </p:sp>
      <p:sp>
        <p:nvSpPr>
          <p:cNvPr id="972" name="Google Shape;972;p75"/>
          <p:cNvSpPr txBox="1"/>
          <p:nvPr/>
        </p:nvSpPr>
        <p:spPr>
          <a:xfrm>
            <a:off x="571500" y="211827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Condition 1: Scalar Derivation</a:t>
            </a:r>
            <a:endParaRPr/>
          </a:p>
        </p:txBody>
      </p:sp>
      <p:sp>
        <p:nvSpPr>
          <p:cNvPr id="973" name="Google Shape;973;p75"/>
          <p:cNvSpPr txBox="1"/>
          <p:nvPr/>
        </p:nvSpPr>
        <p:spPr>
          <a:xfrm>
            <a:off x="571500" y="262681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A force is conservative if it can be perfectly derived from a scalar potential energy function .</a:t>
            </a:r>
            <a:endParaRPr/>
          </a:p>
        </p:txBody>
      </p:sp>
      <p:pic>
        <p:nvPicPr>
          <p:cNvPr id="974" name="Google Shape;974;p75" descr="image.png"/>
          <p:cNvPicPr preferRelativeResize="0"/>
          <p:nvPr/>
        </p:nvPicPr>
        <p:blipFill rotWithShape="1">
          <a:blip r:embed="rId5">
            <a:alphaModFix/>
          </a:blip>
          <a:srcRect/>
          <a:stretch/>
        </p:blipFill>
        <p:spPr>
          <a:xfrm>
            <a:off x="4906565" y="4131766"/>
            <a:ext cx="2426493" cy="538757"/>
          </a:xfrm>
          <a:prstGeom prst="rect">
            <a:avLst/>
          </a:prstGeom>
          <a:noFill/>
          <a:ln>
            <a:noFill/>
          </a:ln>
        </p:spPr>
      </p:pic>
      <p:sp>
        <p:nvSpPr>
          <p:cNvPr id="975" name="Google Shape;975;p75"/>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3. What is a Conservative Force? (I)</a:t>
            </a:r>
            <a:endParaRPr/>
          </a:p>
        </p:txBody>
      </p:sp>
      <p:sp>
        <p:nvSpPr>
          <p:cNvPr id="976" name="Google Shape;976;p75"/>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pic>
        <p:nvPicPr>
          <p:cNvPr id="981" name="Google Shape;981;p7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82" name="Google Shape;982;p76" descr="image.png"/>
          <p:cNvPicPr preferRelativeResize="0"/>
          <p:nvPr/>
        </p:nvPicPr>
        <p:blipFill rotWithShape="1">
          <a:blip r:embed="rId4">
            <a:alphaModFix/>
          </a:blip>
          <a:srcRect/>
          <a:stretch/>
        </p:blipFill>
        <p:spPr>
          <a:xfrm>
            <a:off x="571500" y="3182987"/>
            <a:ext cx="11049000" cy="1028700"/>
          </a:xfrm>
          <a:prstGeom prst="rect">
            <a:avLst/>
          </a:prstGeom>
          <a:noFill/>
          <a:ln>
            <a:noFill/>
          </a:ln>
        </p:spPr>
      </p:pic>
      <p:sp>
        <p:nvSpPr>
          <p:cNvPr id="983" name="Google Shape;983;p76"/>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Condition 2: Path Independence</a:t>
            </a:r>
            <a:endParaRPr/>
          </a:p>
        </p:txBody>
      </p:sp>
      <p:sp>
        <p:nvSpPr>
          <p:cNvPr id="984" name="Google Shape;984;p76"/>
          <p:cNvSpPr txBox="1"/>
          <p:nvPr/>
        </p:nvSpPr>
        <p:spPr>
          <a:xfrm>
            <a:off x="571500" y="2118270"/>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work done by a conservative force depends </a:t>
            </a:r>
            <a:r>
              <a:rPr lang="en-US" sz="1800" b="0" i="1" u="none" strike="noStrike" cap="none">
                <a:solidFill>
                  <a:srgbClr val="334155"/>
                </a:solidFill>
                <a:latin typeface="Inter"/>
                <a:ea typeface="Inter"/>
                <a:cs typeface="Inter"/>
                <a:sym typeface="Inter"/>
              </a:rPr>
              <a:t>only</a:t>
            </a:r>
            <a:r>
              <a:rPr lang="en-US" sz="1800" b="0" i="0" u="none" strike="noStrike" cap="none">
                <a:solidFill>
                  <a:srgbClr val="334155"/>
                </a:solidFill>
                <a:latin typeface="Inter"/>
                <a:ea typeface="Inter"/>
                <a:cs typeface="Inter"/>
                <a:sym typeface="Inter"/>
              </a:rPr>
              <a:t> on the starting point and ending point. It does not matter what path the object took to get there.</a:t>
            </a:r>
            <a:endParaRPr/>
          </a:p>
        </p:txBody>
      </p:sp>
      <p:sp>
        <p:nvSpPr>
          <p:cNvPr id="985" name="Google Shape;985;p76"/>
          <p:cNvSpPr txBox="1"/>
          <p:nvPr/>
        </p:nvSpPr>
        <p:spPr>
          <a:xfrm>
            <a:off x="571500" y="4497437"/>
            <a:ext cx="11049000" cy="2772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64748B"/>
                </a:solidFill>
                <a:latin typeface="Inter"/>
                <a:ea typeface="Inter"/>
                <a:cs typeface="Inter"/>
                <a:sym typeface="Inter"/>
              </a:rPr>
              <a:t>(Gravity is a perfect example of this)</a:t>
            </a:r>
            <a:endParaRPr/>
          </a:p>
        </p:txBody>
      </p:sp>
      <p:pic>
        <p:nvPicPr>
          <p:cNvPr id="986" name="Google Shape;986;p76" descr="image.png"/>
          <p:cNvPicPr preferRelativeResize="0"/>
          <p:nvPr/>
        </p:nvPicPr>
        <p:blipFill rotWithShape="1">
          <a:blip r:embed="rId5">
            <a:alphaModFix/>
          </a:blip>
          <a:srcRect/>
          <a:stretch/>
        </p:blipFill>
        <p:spPr>
          <a:xfrm>
            <a:off x="4083248" y="3478262"/>
            <a:ext cx="4073128" cy="438150"/>
          </a:xfrm>
          <a:prstGeom prst="rect">
            <a:avLst/>
          </a:prstGeom>
          <a:noFill/>
          <a:ln>
            <a:noFill/>
          </a:ln>
        </p:spPr>
      </p:pic>
      <p:sp>
        <p:nvSpPr>
          <p:cNvPr id="987" name="Google Shape;987;p76"/>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4. What is a Conservative Force? (II)</a:t>
            </a:r>
            <a:endParaRPr/>
          </a:p>
        </p:txBody>
      </p:sp>
      <p:sp>
        <p:nvSpPr>
          <p:cNvPr id="988" name="Google Shape;988;p76"/>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pic>
        <p:nvPicPr>
          <p:cNvPr id="993" name="Google Shape;993;p7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94" name="Google Shape;994;p77" descr="image.png"/>
          <p:cNvPicPr preferRelativeResize="0"/>
          <p:nvPr/>
        </p:nvPicPr>
        <p:blipFill rotWithShape="1">
          <a:blip r:embed="rId4">
            <a:alphaModFix/>
          </a:blip>
          <a:srcRect/>
          <a:stretch/>
        </p:blipFill>
        <p:spPr>
          <a:xfrm>
            <a:off x="571500" y="3548657"/>
            <a:ext cx="11049000" cy="1622970"/>
          </a:xfrm>
          <a:prstGeom prst="rect">
            <a:avLst/>
          </a:prstGeom>
          <a:noFill/>
          <a:ln>
            <a:noFill/>
          </a:ln>
        </p:spPr>
      </p:pic>
      <p:sp>
        <p:nvSpPr>
          <p:cNvPr id="995" name="Google Shape;995;p77"/>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Condition 3: Closed Loop</a:t>
            </a:r>
            <a:endParaRPr/>
          </a:p>
        </p:txBody>
      </p:sp>
      <p:sp>
        <p:nvSpPr>
          <p:cNvPr id="996" name="Google Shape;996;p77"/>
          <p:cNvSpPr txBox="1"/>
          <p:nvPr/>
        </p:nvSpPr>
        <p:spPr>
          <a:xfrm>
            <a:off x="571500" y="2118270"/>
            <a:ext cx="110490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Because the work depends only on the endpoints, if an object travels in a complete, closed loop (where the start and end positions are exactly the same), the total work done by the conservative force is zero.</a:t>
            </a:r>
            <a:endParaRPr/>
          </a:p>
        </p:txBody>
      </p:sp>
      <p:sp>
        <p:nvSpPr>
          <p:cNvPr id="997" name="Google Shape;997;p77"/>
          <p:cNvSpPr txBox="1"/>
          <p:nvPr/>
        </p:nvSpPr>
        <p:spPr>
          <a:xfrm>
            <a:off x="914400" y="3843932"/>
            <a:ext cx="15759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If :</a:t>
            </a:r>
            <a:endParaRPr/>
          </a:p>
        </p:txBody>
      </p:sp>
      <p:pic>
        <p:nvPicPr>
          <p:cNvPr id="998" name="Google Shape;998;p77" descr="image.png"/>
          <p:cNvPicPr preferRelativeResize="0"/>
          <p:nvPr/>
        </p:nvPicPr>
        <p:blipFill rotWithShape="1">
          <a:blip r:embed="rId5">
            <a:alphaModFix/>
          </a:blip>
          <a:srcRect/>
          <a:stretch/>
        </p:blipFill>
        <p:spPr>
          <a:xfrm>
            <a:off x="5069978" y="4447728"/>
            <a:ext cx="2099667" cy="428625"/>
          </a:xfrm>
          <a:prstGeom prst="rect">
            <a:avLst/>
          </a:prstGeom>
          <a:noFill/>
          <a:ln>
            <a:noFill/>
          </a:ln>
        </p:spPr>
      </p:pic>
      <p:pic>
        <p:nvPicPr>
          <p:cNvPr id="999" name="Google Shape;999;p77" descr="image.png"/>
          <p:cNvPicPr preferRelativeResize="0"/>
          <p:nvPr/>
        </p:nvPicPr>
        <p:blipFill rotWithShape="1">
          <a:blip r:embed="rId6">
            <a:alphaModFix/>
          </a:blip>
          <a:srcRect/>
          <a:stretch/>
        </p:blipFill>
        <p:spPr>
          <a:xfrm>
            <a:off x="1587650" y="3869607"/>
            <a:ext cx="1232892" cy="314325"/>
          </a:xfrm>
          <a:prstGeom prst="rect">
            <a:avLst/>
          </a:prstGeom>
          <a:noFill/>
          <a:ln>
            <a:noFill/>
          </a:ln>
        </p:spPr>
      </p:pic>
      <p:sp>
        <p:nvSpPr>
          <p:cNvPr id="1000" name="Google Shape;1000;p7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5. What is a Conservative Force?</a:t>
            </a:r>
            <a:endParaRPr/>
          </a:p>
        </p:txBody>
      </p:sp>
      <p:sp>
        <p:nvSpPr>
          <p:cNvPr id="1001" name="Google Shape;1001;p77"/>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pic>
        <p:nvPicPr>
          <p:cNvPr id="1006" name="Google Shape;1006;p7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07" name="Google Shape;1007;p78" descr="image.png"/>
          <p:cNvPicPr preferRelativeResize="0"/>
          <p:nvPr/>
        </p:nvPicPr>
        <p:blipFill rotWithShape="1">
          <a:blip r:embed="rId4">
            <a:alphaModFix/>
          </a:blip>
          <a:srcRect/>
          <a:stretch/>
        </p:blipFill>
        <p:spPr>
          <a:xfrm>
            <a:off x="571500" y="2674441"/>
            <a:ext cx="11049000" cy="1000125"/>
          </a:xfrm>
          <a:prstGeom prst="rect">
            <a:avLst/>
          </a:prstGeom>
          <a:noFill/>
          <a:ln>
            <a:noFill/>
          </a:ln>
        </p:spPr>
      </p:pic>
      <p:pic>
        <p:nvPicPr>
          <p:cNvPr id="1008" name="Google Shape;1008;p78" descr="image.png"/>
          <p:cNvPicPr preferRelativeResize="0"/>
          <p:nvPr/>
        </p:nvPicPr>
        <p:blipFill rotWithShape="1">
          <a:blip r:embed="rId5">
            <a:alphaModFix/>
          </a:blip>
          <a:srcRect/>
          <a:stretch/>
        </p:blipFill>
        <p:spPr>
          <a:xfrm>
            <a:off x="571500" y="4754612"/>
            <a:ext cx="11049000" cy="904875"/>
          </a:xfrm>
          <a:prstGeom prst="rect">
            <a:avLst/>
          </a:prstGeom>
          <a:noFill/>
          <a:ln>
            <a:noFill/>
          </a:ln>
        </p:spPr>
      </p:pic>
      <p:sp>
        <p:nvSpPr>
          <p:cNvPr id="1009" name="Google Shape;1009;p78"/>
          <p:cNvSpPr txBox="1"/>
          <p:nvPr/>
        </p:nvSpPr>
        <p:spPr>
          <a:xfrm>
            <a:off x="571500" y="160972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If we track an object from state $i$ (initial) to state $f$ (final), the conservation of mechanical energy is written as:</a:t>
            </a:r>
            <a:endParaRPr/>
          </a:p>
        </p:txBody>
      </p:sp>
      <p:sp>
        <p:nvSpPr>
          <p:cNvPr id="1010" name="Google Shape;1010;p78"/>
          <p:cNvSpPr txBox="1"/>
          <p:nvPr/>
        </p:nvSpPr>
        <p:spPr>
          <a:xfrm>
            <a:off x="571500" y="405556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Or, expressing it in terms of changes ($\Delta$):</a:t>
            </a:r>
            <a:endParaRPr/>
          </a:p>
        </p:txBody>
      </p:sp>
      <p:pic>
        <p:nvPicPr>
          <p:cNvPr id="1011" name="Google Shape;1011;p78" descr="image.png"/>
          <p:cNvPicPr preferRelativeResize="0"/>
          <p:nvPr/>
        </p:nvPicPr>
        <p:blipFill rotWithShape="1">
          <a:blip r:embed="rId6">
            <a:alphaModFix/>
          </a:blip>
          <a:srcRect/>
          <a:stretch/>
        </p:blipFill>
        <p:spPr>
          <a:xfrm>
            <a:off x="4508599" y="2969716"/>
            <a:ext cx="3222426" cy="409575"/>
          </a:xfrm>
          <a:prstGeom prst="rect">
            <a:avLst/>
          </a:prstGeom>
          <a:noFill/>
          <a:ln>
            <a:noFill/>
          </a:ln>
        </p:spPr>
      </p:pic>
      <p:pic>
        <p:nvPicPr>
          <p:cNvPr id="1012" name="Google Shape;1012;p78" descr="image.png"/>
          <p:cNvPicPr preferRelativeResize="0"/>
          <p:nvPr/>
        </p:nvPicPr>
        <p:blipFill rotWithShape="1">
          <a:blip r:embed="rId7">
            <a:alphaModFix/>
          </a:blip>
          <a:srcRect/>
          <a:stretch/>
        </p:blipFill>
        <p:spPr>
          <a:xfrm>
            <a:off x="4730353" y="5049887"/>
            <a:ext cx="2778918" cy="314325"/>
          </a:xfrm>
          <a:prstGeom prst="rect">
            <a:avLst/>
          </a:prstGeom>
          <a:noFill/>
          <a:ln>
            <a:noFill/>
          </a:ln>
        </p:spPr>
      </p:pic>
      <p:sp>
        <p:nvSpPr>
          <p:cNvPr id="1013" name="Google Shape;1013;p7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6. Mathematical Statement of Conservation</a:t>
            </a:r>
            <a:endParaRPr/>
          </a:p>
        </p:txBody>
      </p:sp>
      <p:sp>
        <p:nvSpPr>
          <p:cNvPr id="1014" name="Google Shape;1014;p78"/>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pic>
        <p:nvPicPr>
          <p:cNvPr id="1019" name="Google Shape;1019;p7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20" name="Google Shape;1020;p79" descr="image.png"/>
          <p:cNvPicPr preferRelativeResize="0"/>
          <p:nvPr/>
        </p:nvPicPr>
        <p:blipFill rotWithShape="1">
          <a:blip r:embed="rId4">
            <a:alphaModFix/>
          </a:blip>
          <a:srcRect/>
          <a:stretch/>
        </p:blipFill>
        <p:spPr>
          <a:xfrm>
            <a:off x="6334125" y="1609725"/>
            <a:ext cx="5286375" cy="4676775"/>
          </a:xfrm>
          <a:prstGeom prst="rect">
            <a:avLst/>
          </a:prstGeom>
          <a:noFill/>
          <a:ln>
            <a:noFill/>
          </a:ln>
        </p:spPr>
      </p:pic>
      <p:sp>
        <p:nvSpPr>
          <p:cNvPr id="1021" name="Google Shape;1021;p79"/>
          <p:cNvSpPr txBox="1"/>
          <p:nvPr/>
        </p:nvSpPr>
        <p:spPr>
          <a:xfrm>
            <a:off x="571500" y="1759594"/>
            <a:ext cx="52863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To prove this principle mathematically, let's analyze a classic physics scenario.</a:t>
            </a:r>
            <a:endParaRPr/>
          </a:p>
        </p:txBody>
      </p:sp>
      <p:sp>
        <p:nvSpPr>
          <p:cNvPr id="1022" name="Google Shape;1022;p79"/>
          <p:cNvSpPr txBox="1"/>
          <p:nvPr/>
        </p:nvSpPr>
        <p:spPr>
          <a:xfrm>
            <a:off x="571500" y="4896594"/>
            <a:ext cx="52863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Because gravity is conservative, we know Total Mechanical Energy will be perfectly conserved throughout the fall.</a:t>
            </a:r>
            <a:endParaRPr/>
          </a:p>
        </p:txBody>
      </p:sp>
      <p:sp>
        <p:nvSpPr>
          <p:cNvPr id="1023" name="Google Shape;1023;p79"/>
          <p:cNvSpPr txBox="1"/>
          <p:nvPr/>
        </p:nvSpPr>
        <p:spPr>
          <a:xfrm>
            <a:off x="904875" y="2633811"/>
            <a:ext cx="4953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A ball of mass is dropped from rest.</a:t>
            </a:r>
            <a:endParaRPr/>
          </a:p>
        </p:txBody>
      </p:sp>
      <p:sp>
        <p:nvSpPr>
          <p:cNvPr id="1024" name="Google Shape;1024;p79"/>
          <p:cNvSpPr txBox="1"/>
          <p:nvPr/>
        </p:nvSpPr>
        <p:spPr>
          <a:xfrm>
            <a:off x="904875" y="3189982"/>
            <a:ext cx="4953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It falls from a cliff of total height .</a:t>
            </a:r>
            <a:endParaRPr/>
          </a:p>
        </p:txBody>
      </p:sp>
      <p:sp>
        <p:nvSpPr>
          <p:cNvPr id="1025" name="Google Shape;1025;p79"/>
          <p:cNvSpPr txBox="1"/>
          <p:nvPr/>
        </p:nvSpPr>
        <p:spPr>
          <a:xfrm>
            <a:off x="904875" y="3784252"/>
            <a:ext cx="4953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Gravity is the only force acting on it (a conservative force).</a:t>
            </a:r>
            <a:endParaRPr/>
          </a:p>
        </p:txBody>
      </p:sp>
      <p:pic>
        <p:nvPicPr>
          <p:cNvPr id="1026" name="Google Shape;1026;p79" descr="image.png"/>
          <p:cNvPicPr preferRelativeResize="0"/>
          <p:nvPr/>
        </p:nvPicPr>
        <p:blipFill rotWithShape="1">
          <a:blip r:embed="rId5">
            <a:alphaModFix/>
          </a:blip>
          <a:srcRect/>
          <a:stretch/>
        </p:blipFill>
        <p:spPr>
          <a:xfrm>
            <a:off x="6343650" y="2088505"/>
            <a:ext cx="5267325" cy="3719066"/>
          </a:xfrm>
          <a:prstGeom prst="rect">
            <a:avLst/>
          </a:prstGeom>
          <a:noFill/>
          <a:ln>
            <a:noFill/>
          </a:ln>
        </p:spPr>
      </p:pic>
      <p:sp>
        <p:nvSpPr>
          <p:cNvPr id="1027" name="Google Shape;1027;p79"/>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7. Application: A Free-Falling Body</a:t>
            </a:r>
            <a:endParaRPr/>
          </a:p>
        </p:txBody>
      </p:sp>
      <p:sp>
        <p:nvSpPr>
          <p:cNvPr id="1028" name="Google Shape;1028;p79"/>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029" name="Google Shape;1029;p79" descr="image.png"/>
          <p:cNvPicPr preferRelativeResize="0"/>
          <p:nvPr/>
        </p:nvPicPr>
        <p:blipFill rotWithShape="1">
          <a:blip r:embed="rId6">
            <a:alphaModFix/>
          </a:blip>
          <a:srcRect/>
          <a:stretch/>
        </p:blipFill>
        <p:spPr>
          <a:xfrm>
            <a:off x="571500" y="2671911"/>
            <a:ext cx="114300" cy="200025"/>
          </a:xfrm>
          <a:prstGeom prst="rect">
            <a:avLst/>
          </a:prstGeom>
          <a:noFill/>
          <a:ln>
            <a:noFill/>
          </a:ln>
        </p:spPr>
      </p:pic>
      <p:pic>
        <p:nvPicPr>
          <p:cNvPr id="1030" name="Google Shape;1030;p79" descr="image.png"/>
          <p:cNvPicPr preferRelativeResize="0"/>
          <p:nvPr/>
        </p:nvPicPr>
        <p:blipFill rotWithShape="1">
          <a:blip r:embed="rId6">
            <a:alphaModFix/>
          </a:blip>
          <a:srcRect/>
          <a:stretch/>
        </p:blipFill>
        <p:spPr>
          <a:xfrm>
            <a:off x="571500" y="3228082"/>
            <a:ext cx="114300" cy="200025"/>
          </a:xfrm>
          <a:prstGeom prst="rect">
            <a:avLst/>
          </a:prstGeom>
          <a:noFill/>
          <a:ln>
            <a:noFill/>
          </a:ln>
        </p:spPr>
      </p:pic>
      <p:pic>
        <p:nvPicPr>
          <p:cNvPr id="1031" name="Google Shape;1031;p79" descr="image.png"/>
          <p:cNvPicPr preferRelativeResize="0"/>
          <p:nvPr/>
        </p:nvPicPr>
        <p:blipFill rotWithShape="1">
          <a:blip r:embed="rId6">
            <a:alphaModFix/>
          </a:blip>
          <a:srcRect/>
          <a:stretch/>
        </p:blipFill>
        <p:spPr>
          <a:xfrm>
            <a:off x="571500" y="3822352"/>
            <a:ext cx="114300" cy="2000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pic>
        <p:nvPicPr>
          <p:cNvPr id="1036" name="Google Shape;1036;p8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37" name="Google Shape;1037;p80" descr="image.png"/>
          <p:cNvPicPr preferRelativeResize="0"/>
          <p:nvPr/>
        </p:nvPicPr>
        <p:blipFill rotWithShape="1">
          <a:blip r:embed="rId4">
            <a:alphaModFix/>
          </a:blip>
          <a:srcRect/>
          <a:stretch/>
        </p:blipFill>
        <p:spPr>
          <a:xfrm>
            <a:off x="571500" y="2807791"/>
            <a:ext cx="11049000" cy="2173337"/>
          </a:xfrm>
          <a:prstGeom prst="rect">
            <a:avLst/>
          </a:prstGeom>
          <a:noFill/>
          <a:ln>
            <a:noFill/>
          </a:ln>
        </p:spPr>
      </p:pic>
      <p:sp>
        <p:nvSpPr>
          <p:cNvPr id="1038" name="Google Shape;1038;p80"/>
          <p:cNvSpPr txBox="1"/>
          <p:nvPr/>
        </p:nvSpPr>
        <p:spPr>
          <a:xfrm>
            <a:off x="571500" y="160972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a:ea typeface="Inter"/>
                <a:cs typeface="Inter"/>
                <a:sym typeface="Inter"/>
              </a:rPr>
              <a:t>To verify the conservation, we will calculate the Total Mechanical Energy ( ) at three very specific points during the ball's descent:</a:t>
            </a:r>
            <a:endParaRPr dirty="0"/>
          </a:p>
        </p:txBody>
      </p:sp>
      <p:pic>
        <p:nvPicPr>
          <p:cNvPr id="1039" name="Google Shape;1039;p80" descr="image.png"/>
          <p:cNvPicPr preferRelativeResize="0"/>
          <p:nvPr/>
        </p:nvPicPr>
        <p:blipFill rotWithShape="1">
          <a:blip r:embed="rId5">
            <a:alphaModFix/>
          </a:blip>
          <a:srcRect/>
          <a:stretch/>
        </p:blipFill>
        <p:spPr>
          <a:xfrm>
            <a:off x="4324350" y="2127110"/>
            <a:ext cx="1722834" cy="304800"/>
          </a:xfrm>
          <a:prstGeom prst="rect">
            <a:avLst/>
          </a:prstGeom>
          <a:noFill/>
          <a:ln>
            <a:noFill/>
          </a:ln>
        </p:spPr>
      </p:pic>
      <p:sp>
        <p:nvSpPr>
          <p:cNvPr id="1040" name="Google Shape;1040;p80"/>
          <p:cNvSpPr txBox="1"/>
          <p:nvPr/>
        </p:nvSpPr>
        <p:spPr>
          <a:xfrm>
            <a:off x="933450" y="3057346"/>
            <a:ext cx="171600" cy="27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34155"/>
                </a:solidFill>
                <a:latin typeface="Inter SemiBold"/>
                <a:ea typeface="Inter SemiBold"/>
                <a:cs typeface="Inter SemiBold"/>
                <a:sym typeface="Inter SemiBold"/>
              </a:rPr>
              <a:t>1.</a:t>
            </a:r>
            <a:endParaRPr/>
          </a:p>
        </p:txBody>
      </p:sp>
      <p:sp>
        <p:nvSpPr>
          <p:cNvPr id="1041" name="Google Shape;1041;p80"/>
          <p:cNvSpPr txBox="1"/>
          <p:nvPr/>
        </p:nvSpPr>
        <p:spPr>
          <a:xfrm>
            <a:off x="1104900" y="3055441"/>
            <a:ext cx="10268100" cy="277200"/>
          </a:xfrm>
          <a:prstGeom prst="rect">
            <a:avLst/>
          </a:prstGeom>
          <a:noFill/>
          <a:ln>
            <a:noFill/>
          </a:ln>
        </p:spPr>
        <p:txBody>
          <a:bodyPr spcFirstLastPara="1" wrap="square" lIns="17145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SemiBold"/>
                <a:ea typeface="Inter SemiBold"/>
                <a:cs typeface="Inter SemiBold"/>
                <a:sym typeface="Inter SemiBold"/>
              </a:rPr>
              <a:t>At Maximum Height (       ) - The exact moment it is released.</a:t>
            </a:r>
            <a:endParaRPr/>
          </a:p>
        </p:txBody>
      </p:sp>
      <p:sp>
        <p:nvSpPr>
          <p:cNvPr id="1042" name="Google Shape;1042;p80"/>
          <p:cNvSpPr txBox="1"/>
          <p:nvPr/>
        </p:nvSpPr>
        <p:spPr>
          <a:xfrm>
            <a:off x="885825" y="3603992"/>
            <a:ext cx="219000" cy="27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34155"/>
                </a:solidFill>
                <a:latin typeface="Inter SemiBold"/>
                <a:ea typeface="Inter SemiBold"/>
                <a:cs typeface="Inter SemiBold"/>
                <a:sym typeface="Inter SemiBold"/>
              </a:rPr>
              <a:t>2.</a:t>
            </a:r>
            <a:endParaRPr/>
          </a:p>
        </p:txBody>
      </p:sp>
      <p:sp>
        <p:nvSpPr>
          <p:cNvPr id="1043" name="Google Shape;1043;p80"/>
          <p:cNvSpPr txBox="1"/>
          <p:nvPr/>
        </p:nvSpPr>
        <p:spPr>
          <a:xfrm>
            <a:off x="1104900" y="3602087"/>
            <a:ext cx="10268100" cy="277200"/>
          </a:xfrm>
          <a:prstGeom prst="rect">
            <a:avLst/>
          </a:prstGeom>
          <a:noFill/>
          <a:ln>
            <a:noFill/>
          </a:ln>
        </p:spPr>
        <p:txBody>
          <a:bodyPr spcFirstLastPara="1" wrap="square" lIns="219075"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SemiBold"/>
                <a:ea typeface="Inter SemiBold"/>
                <a:cs typeface="Inter SemiBold"/>
                <a:sym typeface="Inter SemiBold"/>
              </a:rPr>
              <a:t>At Ground Level (       ) - The exact moment before impact.</a:t>
            </a:r>
            <a:endParaRPr/>
          </a:p>
        </p:txBody>
      </p:sp>
      <p:sp>
        <p:nvSpPr>
          <p:cNvPr id="1044" name="Google Shape;1044;p80"/>
          <p:cNvSpPr txBox="1"/>
          <p:nvPr/>
        </p:nvSpPr>
        <p:spPr>
          <a:xfrm>
            <a:off x="895350" y="4160162"/>
            <a:ext cx="209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34155"/>
                </a:solidFill>
                <a:latin typeface="Inter SemiBold"/>
                <a:ea typeface="Inter SemiBold"/>
                <a:cs typeface="Inter SemiBold"/>
                <a:sym typeface="Inter SemiBold"/>
              </a:rPr>
              <a:t>3.</a:t>
            </a:r>
            <a:endParaRPr/>
          </a:p>
        </p:txBody>
      </p:sp>
      <p:sp>
        <p:nvSpPr>
          <p:cNvPr id="1045" name="Google Shape;1045;p80"/>
          <p:cNvSpPr txBox="1"/>
          <p:nvPr/>
        </p:nvSpPr>
        <p:spPr>
          <a:xfrm>
            <a:off x="1104900" y="4158257"/>
            <a:ext cx="10268100" cy="443198"/>
          </a:xfrm>
          <a:prstGeom prst="rect">
            <a:avLst/>
          </a:prstGeom>
          <a:noFill/>
          <a:ln>
            <a:noFill/>
          </a:ln>
        </p:spPr>
        <p:txBody>
          <a:bodyPr spcFirstLastPara="1" wrap="square" lIns="20955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SemiBold"/>
                <a:ea typeface="Inter SemiBold"/>
                <a:cs typeface="Inter SemiBold"/>
                <a:sym typeface="Inter SemiBold"/>
              </a:rPr>
              <a:t>At an Intermediate Height (      ) - Somewhere in the middle of the fall.</a:t>
            </a:r>
            <a:endParaRPr dirty="0"/>
          </a:p>
        </p:txBody>
      </p:sp>
      <p:pic>
        <p:nvPicPr>
          <p:cNvPr id="1046" name="Google Shape;1046;p80" descr="image.png"/>
          <p:cNvPicPr preferRelativeResize="0"/>
          <p:nvPr/>
        </p:nvPicPr>
        <p:blipFill rotWithShape="1">
          <a:blip r:embed="rId6">
            <a:alphaModFix/>
          </a:blip>
          <a:srcRect/>
          <a:stretch/>
        </p:blipFill>
        <p:spPr>
          <a:xfrm>
            <a:off x="3637925" y="3120823"/>
            <a:ext cx="323850" cy="295275"/>
          </a:xfrm>
          <a:prstGeom prst="rect">
            <a:avLst/>
          </a:prstGeom>
          <a:noFill/>
          <a:ln>
            <a:noFill/>
          </a:ln>
        </p:spPr>
      </p:pic>
      <p:pic>
        <p:nvPicPr>
          <p:cNvPr id="1047" name="Google Shape;1047;p80" descr="image.png"/>
          <p:cNvPicPr preferRelativeResize="0"/>
          <p:nvPr/>
        </p:nvPicPr>
        <p:blipFill rotWithShape="1">
          <a:blip r:embed="rId7">
            <a:alphaModFix/>
          </a:blip>
          <a:srcRect/>
          <a:stretch/>
        </p:blipFill>
        <p:spPr>
          <a:xfrm>
            <a:off x="3314075" y="3635717"/>
            <a:ext cx="323850" cy="395817"/>
          </a:xfrm>
          <a:prstGeom prst="rect">
            <a:avLst/>
          </a:prstGeom>
          <a:noFill/>
          <a:ln>
            <a:noFill/>
          </a:ln>
        </p:spPr>
      </p:pic>
      <p:pic>
        <p:nvPicPr>
          <p:cNvPr id="1048" name="Google Shape;1048;p80" descr="image.png"/>
          <p:cNvPicPr preferRelativeResize="0"/>
          <p:nvPr/>
        </p:nvPicPr>
        <p:blipFill rotWithShape="1">
          <a:blip r:embed="rId8">
            <a:alphaModFix/>
          </a:blip>
          <a:srcRect/>
          <a:stretch/>
        </p:blipFill>
        <p:spPr>
          <a:xfrm>
            <a:off x="4324350" y="4195128"/>
            <a:ext cx="247650" cy="323850"/>
          </a:xfrm>
          <a:prstGeom prst="rect">
            <a:avLst/>
          </a:prstGeom>
          <a:noFill/>
          <a:ln>
            <a:noFill/>
          </a:ln>
        </p:spPr>
      </p:pic>
      <p:sp>
        <p:nvSpPr>
          <p:cNvPr id="1049" name="Google Shape;1049;p80"/>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8. Analyzing the Three Stages</a:t>
            </a:r>
            <a:endParaRPr/>
          </a:p>
        </p:txBody>
      </p:sp>
      <p:sp>
        <p:nvSpPr>
          <p:cNvPr id="1050" name="Google Shape;1050;p80"/>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pic>
        <p:nvPicPr>
          <p:cNvPr id="1055" name="Google Shape;1055;p8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56" name="Google Shape;1056;p81" descr="image.png"/>
          <p:cNvPicPr preferRelativeResize="0"/>
          <p:nvPr/>
        </p:nvPicPr>
        <p:blipFill rotWithShape="1">
          <a:blip r:embed="rId4">
            <a:alphaModFix/>
          </a:blip>
          <a:srcRect/>
          <a:stretch/>
        </p:blipFill>
        <p:spPr>
          <a:xfrm>
            <a:off x="571500" y="3363962"/>
            <a:ext cx="11049000" cy="1000125"/>
          </a:xfrm>
          <a:prstGeom prst="rect">
            <a:avLst/>
          </a:prstGeom>
          <a:noFill/>
          <a:ln>
            <a:noFill/>
          </a:ln>
        </p:spPr>
      </p:pic>
      <p:sp>
        <p:nvSpPr>
          <p:cNvPr id="1057" name="Google Shape;1057;p81"/>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Let's calculate the components of energy at the very top of the cliff.</a:t>
            </a:r>
            <a:endParaRPr/>
          </a:p>
        </p:txBody>
      </p:sp>
      <p:sp>
        <p:nvSpPr>
          <p:cNvPr id="1058" name="Google Shape;1058;p81"/>
          <p:cNvSpPr txBox="1"/>
          <p:nvPr/>
        </p:nvSpPr>
        <p:spPr>
          <a:xfrm>
            <a:off x="571500" y="211827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Potential Energy (V):</a:t>
            </a:r>
            <a:endParaRPr/>
          </a:p>
        </p:txBody>
      </p:sp>
      <p:sp>
        <p:nvSpPr>
          <p:cNvPr id="1059" name="Google Shape;1059;p81"/>
          <p:cNvSpPr txBox="1"/>
          <p:nvPr/>
        </p:nvSpPr>
        <p:spPr>
          <a:xfrm>
            <a:off x="571500" y="262681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ball is at a height relative to the ground.</a:t>
            </a:r>
            <a:endParaRPr/>
          </a:p>
        </p:txBody>
      </p:sp>
      <p:pic>
        <p:nvPicPr>
          <p:cNvPr id="1060" name="Google Shape;1060;p81" descr="image.png"/>
          <p:cNvPicPr preferRelativeResize="0"/>
          <p:nvPr/>
        </p:nvPicPr>
        <p:blipFill rotWithShape="1">
          <a:blip r:embed="rId5">
            <a:alphaModFix/>
          </a:blip>
          <a:srcRect/>
          <a:stretch/>
        </p:blipFill>
        <p:spPr>
          <a:xfrm>
            <a:off x="5293816" y="3659237"/>
            <a:ext cx="1651992" cy="409575"/>
          </a:xfrm>
          <a:prstGeom prst="rect">
            <a:avLst/>
          </a:prstGeom>
          <a:noFill/>
          <a:ln>
            <a:noFill/>
          </a:ln>
        </p:spPr>
      </p:pic>
      <p:sp>
        <p:nvSpPr>
          <p:cNvPr id="1061" name="Google Shape;1061;p81"/>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9. Stage 1: Maximum Height ($H$) - Potential</a:t>
            </a:r>
            <a:endParaRPr/>
          </a:p>
        </p:txBody>
      </p:sp>
      <p:sp>
        <p:nvSpPr>
          <p:cNvPr id="1062" name="Google Shape;1062;p81"/>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67" name="Google Shape;1067;p8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68" name="Google Shape;1068;p82" descr="image.png"/>
          <p:cNvPicPr preferRelativeResize="0"/>
          <p:nvPr/>
        </p:nvPicPr>
        <p:blipFill rotWithShape="1">
          <a:blip r:embed="rId4">
            <a:alphaModFix/>
          </a:blip>
          <a:srcRect/>
          <a:stretch/>
        </p:blipFill>
        <p:spPr>
          <a:xfrm>
            <a:off x="571500" y="2817316"/>
            <a:ext cx="11049000" cy="1164728"/>
          </a:xfrm>
          <a:prstGeom prst="rect">
            <a:avLst/>
          </a:prstGeom>
          <a:noFill/>
          <a:ln>
            <a:noFill/>
          </a:ln>
        </p:spPr>
      </p:pic>
      <p:pic>
        <p:nvPicPr>
          <p:cNvPr id="1069" name="Google Shape;1069;p82" descr="image.png"/>
          <p:cNvPicPr preferRelativeResize="0"/>
          <p:nvPr/>
        </p:nvPicPr>
        <p:blipFill rotWithShape="1">
          <a:blip r:embed="rId5">
            <a:alphaModFix/>
          </a:blip>
          <a:srcRect/>
          <a:stretch/>
        </p:blipFill>
        <p:spPr>
          <a:xfrm>
            <a:off x="571500" y="4363045"/>
            <a:ext cx="11049000" cy="1778049"/>
          </a:xfrm>
          <a:prstGeom prst="rect">
            <a:avLst/>
          </a:prstGeom>
          <a:noFill/>
          <a:ln>
            <a:noFill/>
          </a:ln>
        </p:spPr>
      </p:pic>
      <p:sp>
        <p:nvSpPr>
          <p:cNvPr id="1070" name="Google Shape;1070;p82"/>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Kinetic Energy ($K$):</a:t>
            </a:r>
            <a:endParaRPr/>
          </a:p>
        </p:txBody>
      </p:sp>
      <p:sp>
        <p:nvSpPr>
          <p:cNvPr id="1071" name="Google Shape;1071;p82"/>
          <p:cNvSpPr txBox="1"/>
          <p:nvPr/>
        </p:nvSpPr>
        <p:spPr>
          <a:xfrm>
            <a:off x="571500" y="211827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The ball is "dropped from rest". This means its initial velocity (        ) is exactly zero.</a:t>
            </a:r>
            <a:endParaRPr/>
          </a:p>
        </p:txBody>
      </p:sp>
      <p:pic>
        <p:nvPicPr>
          <p:cNvPr id="1072" name="Google Shape;1072;p82" descr="image.png"/>
          <p:cNvPicPr preferRelativeResize="0"/>
          <p:nvPr/>
        </p:nvPicPr>
        <p:blipFill rotWithShape="1">
          <a:blip r:embed="rId6">
            <a:alphaModFix/>
          </a:blip>
          <a:srcRect/>
          <a:stretch/>
        </p:blipFill>
        <p:spPr>
          <a:xfrm>
            <a:off x="7609283" y="2277780"/>
            <a:ext cx="209550" cy="219075"/>
          </a:xfrm>
          <a:prstGeom prst="rect">
            <a:avLst/>
          </a:prstGeom>
          <a:noFill/>
          <a:ln>
            <a:noFill/>
          </a:ln>
        </p:spPr>
      </p:pic>
      <p:pic>
        <p:nvPicPr>
          <p:cNvPr id="1073" name="Google Shape;1073;p82" descr="image.png"/>
          <p:cNvPicPr preferRelativeResize="0"/>
          <p:nvPr/>
        </p:nvPicPr>
        <p:blipFill rotWithShape="1">
          <a:blip r:embed="rId7">
            <a:alphaModFix/>
          </a:blip>
          <a:srcRect/>
          <a:stretch/>
        </p:blipFill>
        <p:spPr>
          <a:xfrm>
            <a:off x="5260478" y="3112591"/>
            <a:ext cx="1718667" cy="574178"/>
          </a:xfrm>
          <a:prstGeom prst="rect">
            <a:avLst/>
          </a:prstGeom>
          <a:noFill/>
          <a:ln>
            <a:noFill/>
          </a:ln>
        </p:spPr>
      </p:pic>
      <p:sp>
        <p:nvSpPr>
          <p:cNvPr id="1074" name="Google Shape;1074;p82"/>
          <p:cNvSpPr txBox="1"/>
          <p:nvPr/>
        </p:nvSpPr>
        <p:spPr>
          <a:xfrm>
            <a:off x="914400" y="4658320"/>
            <a:ext cx="2046514" cy="443198"/>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475569"/>
                </a:solidFill>
                <a:latin typeface="Inter SemiBold"/>
                <a:ea typeface="Inter SemiBold"/>
                <a:cs typeface="Inter SemiBold"/>
                <a:sym typeface="Inter SemiBold"/>
              </a:rPr>
              <a:t>Substitute v = 0:</a:t>
            </a:r>
            <a:endParaRPr dirty="0"/>
          </a:p>
        </p:txBody>
      </p:sp>
      <p:pic>
        <p:nvPicPr>
          <p:cNvPr id="1075" name="Google Shape;1075;p82" descr="image.png"/>
          <p:cNvPicPr preferRelativeResize="0"/>
          <p:nvPr/>
        </p:nvPicPr>
        <p:blipFill rotWithShape="1">
          <a:blip r:embed="rId8">
            <a:alphaModFix/>
          </a:blip>
          <a:srcRect/>
          <a:stretch/>
        </p:blipFill>
        <p:spPr>
          <a:xfrm>
            <a:off x="4525565" y="5262116"/>
            <a:ext cx="3188493" cy="583703"/>
          </a:xfrm>
          <a:prstGeom prst="rect">
            <a:avLst/>
          </a:prstGeom>
          <a:noFill/>
          <a:ln>
            <a:noFill/>
          </a:ln>
        </p:spPr>
      </p:pic>
      <p:sp>
        <p:nvSpPr>
          <p:cNvPr id="1076" name="Google Shape;1076;p82"/>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10. Stage 1: Maximum Height (H) - Kinetic</a:t>
            </a:r>
            <a:endParaRPr/>
          </a:p>
        </p:txBody>
      </p:sp>
      <p:sp>
        <p:nvSpPr>
          <p:cNvPr id="1077" name="Google Shape;1077;p82"/>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pic>
        <p:nvPicPr>
          <p:cNvPr id="1082" name="Google Shape;1082;p8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83" name="Google Shape;1083;p83" descr="image.png"/>
          <p:cNvPicPr preferRelativeResize="0"/>
          <p:nvPr/>
        </p:nvPicPr>
        <p:blipFill rotWithShape="1">
          <a:blip r:embed="rId4">
            <a:alphaModFix/>
          </a:blip>
          <a:srcRect/>
          <a:stretch/>
        </p:blipFill>
        <p:spPr>
          <a:xfrm>
            <a:off x="571500" y="2346870"/>
            <a:ext cx="11049000" cy="1594395"/>
          </a:xfrm>
          <a:prstGeom prst="rect">
            <a:avLst/>
          </a:prstGeom>
          <a:noFill/>
          <a:ln>
            <a:noFill/>
          </a:ln>
        </p:spPr>
      </p:pic>
      <p:pic>
        <p:nvPicPr>
          <p:cNvPr id="1084" name="Google Shape;1084;p83" descr="image.png"/>
          <p:cNvPicPr preferRelativeResize="0"/>
          <p:nvPr/>
        </p:nvPicPr>
        <p:blipFill rotWithShape="1">
          <a:blip r:embed="rId5">
            <a:alphaModFix/>
          </a:blip>
          <a:srcRect/>
          <a:stretch/>
        </p:blipFill>
        <p:spPr>
          <a:xfrm>
            <a:off x="571500" y="4322266"/>
            <a:ext cx="11049000" cy="1009650"/>
          </a:xfrm>
          <a:prstGeom prst="rect">
            <a:avLst/>
          </a:prstGeom>
          <a:noFill/>
          <a:ln>
            <a:noFill/>
          </a:ln>
        </p:spPr>
      </p:pic>
      <p:pic>
        <p:nvPicPr>
          <p:cNvPr id="1085" name="Google Shape;1085;p83" descr="image.png"/>
          <p:cNvPicPr preferRelativeResize="0"/>
          <p:nvPr/>
        </p:nvPicPr>
        <p:blipFill rotWithShape="1">
          <a:blip r:embed="rId6">
            <a:alphaModFix/>
          </a:blip>
          <a:srcRect/>
          <a:stretch/>
        </p:blipFill>
        <p:spPr>
          <a:xfrm>
            <a:off x="571500" y="5712916"/>
            <a:ext cx="11049000" cy="860970"/>
          </a:xfrm>
          <a:prstGeom prst="rect">
            <a:avLst/>
          </a:prstGeom>
          <a:noFill/>
          <a:ln>
            <a:noFill/>
          </a:ln>
        </p:spPr>
      </p:pic>
      <p:sp>
        <p:nvSpPr>
          <p:cNvPr id="1086" name="Google Shape;1086;p83"/>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Now, we sum the components to find the Total Mechanical Energy at height .</a:t>
            </a:r>
            <a:endParaRPr/>
          </a:p>
        </p:txBody>
      </p:sp>
      <p:sp>
        <p:nvSpPr>
          <p:cNvPr id="1088" name="Google Shape;1088;p83"/>
          <p:cNvSpPr txBox="1"/>
          <p:nvPr/>
        </p:nvSpPr>
        <p:spPr>
          <a:xfrm>
            <a:off x="914400" y="2642145"/>
            <a:ext cx="20385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Summing K and V:</a:t>
            </a:r>
            <a:endParaRPr/>
          </a:p>
        </p:txBody>
      </p:sp>
      <p:pic>
        <p:nvPicPr>
          <p:cNvPr id="1089" name="Google Shape;1089;p83" descr="image.png"/>
          <p:cNvPicPr preferRelativeResize="0"/>
          <p:nvPr/>
        </p:nvPicPr>
        <p:blipFill rotWithShape="1">
          <a:blip r:embed="rId7">
            <a:alphaModFix/>
          </a:blip>
          <a:srcRect/>
          <a:stretch/>
        </p:blipFill>
        <p:spPr>
          <a:xfrm>
            <a:off x="5105995" y="3245941"/>
            <a:ext cx="2027634" cy="400050"/>
          </a:xfrm>
          <a:prstGeom prst="rect">
            <a:avLst/>
          </a:prstGeom>
          <a:noFill/>
          <a:ln>
            <a:noFill/>
          </a:ln>
        </p:spPr>
      </p:pic>
      <p:pic>
        <p:nvPicPr>
          <p:cNvPr id="1090" name="Google Shape;1090;p83" descr="image.png"/>
          <p:cNvPicPr preferRelativeResize="0"/>
          <p:nvPr/>
        </p:nvPicPr>
        <p:blipFill rotWithShape="1">
          <a:blip r:embed="rId8">
            <a:alphaModFix/>
          </a:blip>
          <a:srcRect/>
          <a:stretch/>
        </p:blipFill>
        <p:spPr>
          <a:xfrm>
            <a:off x="4079974" y="4617541"/>
            <a:ext cx="4079676" cy="419100"/>
          </a:xfrm>
          <a:prstGeom prst="rect">
            <a:avLst/>
          </a:prstGeom>
          <a:noFill/>
          <a:ln>
            <a:noFill/>
          </a:ln>
        </p:spPr>
      </p:pic>
      <p:sp>
        <p:nvSpPr>
          <p:cNvPr id="1091" name="Google Shape;1091;p83"/>
          <p:cNvSpPr txBox="1"/>
          <p:nvPr/>
        </p:nvSpPr>
        <p:spPr>
          <a:xfrm>
            <a:off x="819150" y="5960566"/>
            <a:ext cx="10553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1E3A8A"/>
                </a:solidFill>
                <a:latin typeface="Inter Black"/>
                <a:ea typeface="Inter Black"/>
                <a:cs typeface="Inter Black"/>
                <a:sym typeface="Inter Black"/>
              </a:rPr>
              <a:t>Conclusion:</a:t>
            </a:r>
            <a:r>
              <a:rPr lang="en-US" sz="1800" b="0" i="0" u="none" strike="noStrike" cap="none">
                <a:solidFill>
                  <a:srgbClr val="1E3A8A"/>
                </a:solidFill>
                <a:latin typeface="Inter SemiBold"/>
                <a:ea typeface="Inter SemiBold"/>
                <a:cs typeface="Inter SemiBold"/>
                <a:sym typeface="Inter SemiBold"/>
              </a:rPr>
              <a:t> At the very top, 100% of the object's energy is stored as Potential Energy.</a:t>
            </a:r>
            <a:endParaRPr/>
          </a:p>
        </p:txBody>
      </p:sp>
      <p:sp>
        <p:nvSpPr>
          <p:cNvPr id="1092" name="Google Shape;1092;p83"/>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11. Stage 1: Total Energy (E_H)</a:t>
            </a:r>
            <a:endParaRPr/>
          </a:p>
        </p:txBody>
      </p:sp>
      <p:sp>
        <p:nvSpPr>
          <p:cNvPr id="1093" name="Google Shape;1093;p83"/>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pic>
        <p:nvPicPr>
          <p:cNvPr id="1098" name="Google Shape;1098;p8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99" name="Google Shape;1099;p84" descr="image.png"/>
          <p:cNvPicPr preferRelativeResize="0"/>
          <p:nvPr/>
        </p:nvPicPr>
        <p:blipFill rotWithShape="1">
          <a:blip r:embed="rId4">
            <a:alphaModFix/>
          </a:blip>
          <a:srcRect/>
          <a:stretch/>
        </p:blipFill>
        <p:spPr>
          <a:xfrm>
            <a:off x="571500" y="3373487"/>
            <a:ext cx="11049000" cy="1028700"/>
          </a:xfrm>
          <a:prstGeom prst="rect">
            <a:avLst/>
          </a:prstGeom>
          <a:noFill/>
          <a:ln>
            <a:noFill/>
          </a:ln>
        </p:spPr>
      </p:pic>
      <p:pic>
        <p:nvPicPr>
          <p:cNvPr id="1100" name="Google Shape;1100;p84" descr="image.png"/>
          <p:cNvPicPr preferRelativeResize="0"/>
          <p:nvPr/>
        </p:nvPicPr>
        <p:blipFill rotWithShape="1">
          <a:blip r:embed="rId5">
            <a:alphaModFix/>
          </a:blip>
          <a:srcRect/>
          <a:stretch/>
        </p:blipFill>
        <p:spPr>
          <a:xfrm>
            <a:off x="571500" y="4783187"/>
            <a:ext cx="11049000" cy="904875"/>
          </a:xfrm>
          <a:prstGeom prst="rect">
            <a:avLst/>
          </a:prstGeom>
          <a:noFill/>
          <a:ln>
            <a:noFill/>
          </a:ln>
        </p:spPr>
      </p:pic>
      <p:sp>
        <p:nvSpPr>
          <p:cNvPr id="1101" name="Google Shape;1101;p84"/>
          <p:cNvSpPr txBox="1"/>
          <p:nvPr/>
        </p:nvSpPr>
        <p:spPr>
          <a:xfrm>
            <a:off x="571500" y="1609725"/>
            <a:ext cx="11049000" cy="443198"/>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Inter"/>
                <a:ea typeface="Inter"/>
                <a:cs typeface="Inter"/>
                <a:sym typeface="Inter"/>
              </a:rPr>
              <a:t>Now, let's analyze the exact moment the ball reaches the ground (height =      ).</a:t>
            </a:r>
            <a:endParaRPr dirty="0"/>
          </a:p>
        </p:txBody>
      </p:sp>
      <p:sp>
        <p:nvSpPr>
          <p:cNvPr id="1102" name="Google Shape;1102;p84"/>
          <p:cNvSpPr txBox="1"/>
          <p:nvPr/>
        </p:nvSpPr>
        <p:spPr>
          <a:xfrm>
            <a:off x="571500" y="216589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Potential Energy ($V$):</a:t>
            </a:r>
            <a:endParaRPr/>
          </a:p>
        </p:txBody>
      </p:sp>
      <p:sp>
        <p:nvSpPr>
          <p:cNvPr id="1103" name="Google Shape;1103;p84"/>
          <p:cNvSpPr txBox="1"/>
          <p:nvPr/>
        </p:nvSpPr>
        <p:spPr>
          <a:xfrm>
            <a:off x="571500" y="2674441"/>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Because the height is zero, the potential energy formula evaluates to zero.</a:t>
            </a:r>
            <a:endParaRPr/>
          </a:p>
        </p:txBody>
      </p:sp>
      <p:pic>
        <p:nvPicPr>
          <p:cNvPr id="1104" name="Google Shape;1104;p84" descr="image.png"/>
          <p:cNvPicPr preferRelativeResize="0"/>
          <p:nvPr/>
        </p:nvPicPr>
        <p:blipFill rotWithShape="1">
          <a:blip r:embed="rId6">
            <a:alphaModFix/>
          </a:blip>
          <a:srcRect/>
          <a:stretch/>
        </p:blipFill>
        <p:spPr>
          <a:xfrm>
            <a:off x="8905875" y="1674161"/>
            <a:ext cx="257175" cy="314325"/>
          </a:xfrm>
          <a:prstGeom prst="rect">
            <a:avLst/>
          </a:prstGeom>
          <a:noFill/>
          <a:ln>
            <a:noFill/>
          </a:ln>
        </p:spPr>
      </p:pic>
      <p:pic>
        <p:nvPicPr>
          <p:cNvPr id="1105" name="Google Shape;1105;p84" descr="image.png"/>
          <p:cNvPicPr preferRelativeResize="0"/>
          <p:nvPr/>
        </p:nvPicPr>
        <p:blipFill rotWithShape="1">
          <a:blip r:embed="rId7">
            <a:alphaModFix/>
          </a:blip>
          <a:srcRect/>
          <a:stretch/>
        </p:blipFill>
        <p:spPr>
          <a:xfrm>
            <a:off x="4970561" y="3668762"/>
            <a:ext cx="2298501" cy="438150"/>
          </a:xfrm>
          <a:prstGeom prst="rect">
            <a:avLst/>
          </a:prstGeom>
          <a:noFill/>
          <a:ln>
            <a:noFill/>
          </a:ln>
        </p:spPr>
      </p:pic>
      <p:pic>
        <p:nvPicPr>
          <p:cNvPr id="1106" name="Google Shape;1106;p84" descr="image.png"/>
          <p:cNvPicPr preferRelativeResize="0"/>
          <p:nvPr/>
        </p:nvPicPr>
        <p:blipFill rotWithShape="1">
          <a:blip r:embed="rId8">
            <a:alphaModFix/>
          </a:blip>
          <a:srcRect/>
          <a:stretch/>
        </p:blipFill>
        <p:spPr>
          <a:xfrm>
            <a:off x="5627191" y="5078462"/>
            <a:ext cx="985242" cy="314325"/>
          </a:xfrm>
          <a:prstGeom prst="rect">
            <a:avLst/>
          </a:prstGeom>
          <a:noFill/>
          <a:ln>
            <a:noFill/>
          </a:ln>
        </p:spPr>
      </p:pic>
      <p:sp>
        <p:nvSpPr>
          <p:cNvPr id="1107" name="Google Shape;1107;p84"/>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12. Stage 2: Ground Level (</a:t>
            </a:r>
            <a:r>
              <a:rPr lang="en-US" sz="3150" b="1">
                <a:solidFill>
                  <a:srgbClr val="1E3A8A"/>
                </a:solidFill>
                <a:latin typeface="Merriweather"/>
                <a:ea typeface="Merriweather"/>
                <a:cs typeface="Merriweather"/>
                <a:sym typeface="Merriweather"/>
              </a:rPr>
              <a:t>0</a:t>
            </a:r>
            <a:r>
              <a:rPr lang="en-US" sz="3150" b="1" i="0" u="none" strike="noStrike" cap="none">
                <a:solidFill>
                  <a:srgbClr val="1E3A8A"/>
                </a:solidFill>
                <a:latin typeface="Merriweather"/>
                <a:ea typeface="Merriweather"/>
                <a:cs typeface="Merriweather"/>
                <a:sym typeface="Merriweather"/>
              </a:rPr>
              <a:t>) - Potential</a:t>
            </a:r>
            <a:endParaRPr/>
          </a:p>
        </p:txBody>
      </p:sp>
      <p:sp>
        <p:nvSpPr>
          <p:cNvPr id="1108" name="Google Shape;1108;p84"/>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pic>
        <p:nvPicPr>
          <p:cNvPr id="1113" name="Google Shape;1113;p8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14" name="Google Shape;1114;p85" descr="image.png"/>
          <p:cNvPicPr preferRelativeResize="0"/>
          <p:nvPr/>
        </p:nvPicPr>
        <p:blipFill rotWithShape="1">
          <a:blip r:embed="rId4">
            <a:alphaModFix/>
          </a:blip>
          <a:srcRect/>
          <a:stretch/>
        </p:blipFill>
        <p:spPr>
          <a:xfrm>
            <a:off x="571500" y="2823120"/>
            <a:ext cx="11049000" cy="1164728"/>
          </a:xfrm>
          <a:prstGeom prst="rect">
            <a:avLst/>
          </a:prstGeom>
          <a:noFill/>
          <a:ln>
            <a:noFill/>
          </a:ln>
        </p:spPr>
      </p:pic>
      <p:sp>
        <p:nvSpPr>
          <p:cNvPr id="1115" name="Google Shape;1115;p85"/>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Kinetic Energy (K):</a:t>
            </a:r>
            <a:endParaRPr/>
          </a:p>
        </p:txBody>
      </p:sp>
      <p:sp>
        <p:nvSpPr>
          <p:cNvPr id="1116" name="Google Shape;1116;p85"/>
          <p:cNvSpPr txBox="1"/>
          <p:nvPr/>
        </p:nvSpPr>
        <p:spPr>
          <a:xfrm>
            <a:off x="571500" y="211827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At ground level, the ball has accelerated to its maximum final velocity, which we will call .</a:t>
            </a:r>
            <a:endParaRPr/>
          </a:p>
        </p:txBody>
      </p:sp>
      <p:pic>
        <p:nvPicPr>
          <p:cNvPr id="1117" name="Google Shape;1117;p85" descr="image.png"/>
          <p:cNvPicPr preferRelativeResize="0"/>
          <p:nvPr/>
        </p:nvPicPr>
        <p:blipFill rotWithShape="1">
          <a:blip r:embed="rId5">
            <a:alphaModFix/>
          </a:blip>
          <a:srcRect/>
          <a:stretch/>
        </p:blipFill>
        <p:spPr>
          <a:xfrm>
            <a:off x="10533289" y="2302965"/>
            <a:ext cx="390525" cy="323850"/>
          </a:xfrm>
          <a:prstGeom prst="rect">
            <a:avLst/>
          </a:prstGeom>
          <a:noFill/>
          <a:ln>
            <a:noFill/>
          </a:ln>
        </p:spPr>
      </p:pic>
      <p:pic>
        <p:nvPicPr>
          <p:cNvPr id="1118" name="Google Shape;1118;p85" descr="image.png"/>
          <p:cNvPicPr preferRelativeResize="0"/>
          <p:nvPr/>
        </p:nvPicPr>
        <p:blipFill rotWithShape="1">
          <a:blip r:embed="rId6">
            <a:alphaModFix/>
          </a:blip>
          <a:srcRect/>
          <a:stretch/>
        </p:blipFill>
        <p:spPr>
          <a:xfrm>
            <a:off x="5260478" y="3118395"/>
            <a:ext cx="1718667" cy="574178"/>
          </a:xfrm>
          <a:prstGeom prst="rect">
            <a:avLst/>
          </a:prstGeom>
          <a:noFill/>
          <a:ln>
            <a:noFill/>
          </a:ln>
        </p:spPr>
      </p:pic>
      <p:sp>
        <p:nvSpPr>
          <p:cNvPr id="1119" name="Google Shape;1119;p85"/>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13. Stage 2: Ground Level (0) - Kinetic</a:t>
            </a:r>
            <a:endParaRPr/>
          </a:p>
        </p:txBody>
      </p:sp>
      <p:sp>
        <p:nvSpPr>
          <p:cNvPr id="1120" name="Google Shape;1120;p85"/>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pic>
        <p:nvPicPr>
          <p:cNvPr id="1125" name="Google Shape;1125;p8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26" name="Google Shape;1126;p86" descr="image.png"/>
          <p:cNvPicPr preferRelativeResize="0"/>
          <p:nvPr/>
        </p:nvPicPr>
        <p:blipFill rotWithShape="1">
          <a:blip r:embed="rId4">
            <a:alphaModFix/>
          </a:blip>
          <a:srcRect/>
          <a:stretch/>
        </p:blipFill>
        <p:spPr>
          <a:xfrm>
            <a:off x="571500" y="2356395"/>
            <a:ext cx="11049000" cy="1603920"/>
          </a:xfrm>
          <a:prstGeom prst="rect">
            <a:avLst/>
          </a:prstGeom>
          <a:noFill/>
          <a:ln>
            <a:noFill/>
          </a:ln>
        </p:spPr>
      </p:pic>
      <p:pic>
        <p:nvPicPr>
          <p:cNvPr id="1127" name="Google Shape;1127;p86" descr="image.png"/>
          <p:cNvPicPr preferRelativeResize="0"/>
          <p:nvPr/>
        </p:nvPicPr>
        <p:blipFill rotWithShape="1">
          <a:blip r:embed="rId5">
            <a:alphaModFix/>
          </a:blip>
          <a:srcRect/>
          <a:stretch/>
        </p:blipFill>
        <p:spPr>
          <a:xfrm>
            <a:off x="571500" y="4341316"/>
            <a:ext cx="11049000" cy="1164728"/>
          </a:xfrm>
          <a:prstGeom prst="rect">
            <a:avLst/>
          </a:prstGeom>
          <a:noFill/>
          <a:ln>
            <a:noFill/>
          </a:ln>
        </p:spPr>
      </p:pic>
      <p:pic>
        <p:nvPicPr>
          <p:cNvPr id="1128" name="Google Shape;1128;p86" descr="image.png"/>
          <p:cNvPicPr preferRelativeResize="0"/>
          <p:nvPr/>
        </p:nvPicPr>
        <p:blipFill rotWithShape="1">
          <a:blip r:embed="rId6">
            <a:alphaModFix/>
          </a:blip>
          <a:srcRect/>
          <a:stretch/>
        </p:blipFill>
        <p:spPr>
          <a:xfrm>
            <a:off x="571500" y="5648325"/>
            <a:ext cx="11049000" cy="1226641"/>
          </a:xfrm>
          <a:prstGeom prst="rect">
            <a:avLst/>
          </a:prstGeom>
          <a:noFill/>
          <a:ln>
            <a:noFill/>
          </a:ln>
        </p:spPr>
      </p:pic>
      <p:sp>
        <p:nvSpPr>
          <p:cNvPr id="1129" name="Google Shape;1129;p86"/>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We sum the components to find the Total Mechanical Energy at ground level (height ).</a:t>
            </a:r>
            <a:endParaRPr/>
          </a:p>
        </p:txBody>
      </p:sp>
      <p:sp>
        <p:nvSpPr>
          <p:cNvPr id="1130" name="Google Shape;1130;p86"/>
          <p:cNvSpPr txBox="1"/>
          <p:nvPr/>
        </p:nvSpPr>
        <p:spPr>
          <a:xfrm>
            <a:off x="914400" y="2651670"/>
            <a:ext cx="20385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Summing K and V:</a:t>
            </a:r>
            <a:endParaRPr/>
          </a:p>
        </p:txBody>
      </p:sp>
      <p:pic>
        <p:nvPicPr>
          <p:cNvPr id="1131" name="Google Shape;1131;p86" descr="image.png"/>
          <p:cNvPicPr preferRelativeResize="0"/>
          <p:nvPr/>
        </p:nvPicPr>
        <p:blipFill rotWithShape="1">
          <a:blip r:embed="rId7">
            <a:alphaModFix/>
          </a:blip>
          <a:srcRect/>
          <a:stretch/>
        </p:blipFill>
        <p:spPr>
          <a:xfrm>
            <a:off x="5129807" y="3255466"/>
            <a:ext cx="1980009" cy="409575"/>
          </a:xfrm>
          <a:prstGeom prst="rect">
            <a:avLst/>
          </a:prstGeom>
          <a:noFill/>
          <a:ln>
            <a:noFill/>
          </a:ln>
        </p:spPr>
      </p:pic>
      <p:pic>
        <p:nvPicPr>
          <p:cNvPr id="1132" name="Google Shape;1132;p86" descr="image.png"/>
          <p:cNvPicPr preferRelativeResize="0"/>
          <p:nvPr/>
        </p:nvPicPr>
        <p:blipFill rotWithShape="1">
          <a:blip r:embed="rId8">
            <a:alphaModFix/>
          </a:blip>
          <a:srcRect/>
          <a:stretch/>
        </p:blipFill>
        <p:spPr>
          <a:xfrm>
            <a:off x="4046636" y="4636591"/>
            <a:ext cx="4146351" cy="574178"/>
          </a:xfrm>
          <a:prstGeom prst="rect">
            <a:avLst/>
          </a:prstGeom>
          <a:noFill/>
          <a:ln>
            <a:noFill/>
          </a:ln>
        </p:spPr>
      </p:pic>
      <p:sp>
        <p:nvSpPr>
          <p:cNvPr id="1133" name="Google Shape;1133;p86"/>
          <p:cNvSpPr txBox="1"/>
          <p:nvPr/>
        </p:nvSpPr>
        <p:spPr>
          <a:xfrm>
            <a:off x="772886" y="5794451"/>
            <a:ext cx="10537371" cy="886397"/>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1E3A8A"/>
                </a:solidFill>
                <a:latin typeface="Inter Black"/>
                <a:ea typeface="Inter Black"/>
                <a:cs typeface="Inter Black"/>
                <a:sym typeface="Inter Black"/>
              </a:rPr>
              <a:t>Conclusion:</a:t>
            </a:r>
            <a:r>
              <a:rPr lang="en-US" sz="1800" b="0" i="0" u="none" strike="noStrike" cap="none" dirty="0">
                <a:solidFill>
                  <a:srgbClr val="1E3A8A"/>
                </a:solidFill>
                <a:latin typeface="Inter SemiBold"/>
                <a:ea typeface="Inter SemiBold"/>
                <a:cs typeface="Inter SemiBold"/>
                <a:sym typeface="Inter SemiBold"/>
              </a:rPr>
              <a:t> At the very bottom, 100% of the object's energy has been converted into Kinetic Energy.</a:t>
            </a:r>
            <a:endParaRPr dirty="0"/>
          </a:p>
        </p:txBody>
      </p:sp>
      <p:sp>
        <p:nvSpPr>
          <p:cNvPr id="1134" name="Google Shape;1134;p86"/>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14. Stage 2: Total Energy (E_0)</a:t>
            </a:r>
            <a:endParaRPr/>
          </a:p>
        </p:txBody>
      </p:sp>
      <p:sp>
        <p:nvSpPr>
          <p:cNvPr id="1135" name="Google Shape;1135;p86"/>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pic>
        <p:nvPicPr>
          <p:cNvPr id="1140" name="Google Shape;1140;p8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41" name="Google Shape;1141;p87" descr="image.png"/>
          <p:cNvPicPr preferRelativeResize="0"/>
          <p:nvPr/>
        </p:nvPicPr>
        <p:blipFill rotWithShape="1">
          <a:blip r:embed="rId4">
            <a:alphaModFix/>
          </a:blip>
          <a:srcRect/>
          <a:stretch/>
        </p:blipFill>
        <p:spPr>
          <a:xfrm>
            <a:off x="571500" y="2674441"/>
            <a:ext cx="11049000" cy="1000125"/>
          </a:xfrm>
          <a:prstGeom prst="rect">
            <a:avLst/>
          </a:prstGeom>
          <a:noFill/>
          <a:ln>
            <a:noFill/>
          </a:ln>
        </p:spPr>
      </p:pic>
      <p:pic>
        <p:nvPicPr>
          <p:cNvPr id="1142" name="Google Shape;1142;p87" descr="image.png"/>
          <p:cNvPicPr preferRelativeResize="0"/>
          <p:nvPr/>
        </p:nvPicPr>
        <p:blipFill rotWithShape="1">
          <a:blip r:embed="rId5">
            <a:alphaModFix/>
          </a:blip>
          <a:srcRect/>
          <a:stretch/>
        </p:blipFill>
        <p:spPr>
          <a:xfrm>
            <a:off x="571500" y="4754612"/>
            <a:ext cx="11049000" cy="1164728"/>
          </a:xfrm>
          <a:prstGeom prst="rect">
            <a:avLst/>
          </a:prstGeom>
          <a:noFill/>
          <a:ln>
            <a:noFill/>
          </a:ln>
        </p:spPr>
      </p:pic>
      <p:sp>
        <p:nvSpPr>
          <p:cNvPr id="1143" name="Google Shape;1143;p87"/>
          <p:cNvSpPr txBox="1"/>
          <p:nvPr/>
        </p:nvSpPr>
        <p:spPr>
          <a:xfrm>
            <a:off x="571500" y="160972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By the Law of Conservation of Mechanical Energy, the total energy at the top of the cliff MUST exactly equal the total energy at the bottom.</a:t>
            </a:r>
            <a:endParaRPr/>
          </a:p>
        </p:txBody>
      </p:sp>
      <p:sp>
        <p:nvSpPr>
          <p:cNvPr id="1144" name="Google Shape;1144;p87"/>
          <p:cNvSpPr txBox="1"/>
          <p:nvPr/>
        </p:nvSpPr>
        <p:spPr>
          <a:xfrm>
            <a:off x="571500" y="4055566"/>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Substitute the equations we just derived:</a:t>
            </a:r>
            <a:endParaRPr/>
          </a:p>
        </p:txBody>
      </p:sp>
      <p:pic>
        <p:nvPicPr>
          <p:cNvPr id="1145" name="Google Shape;1145;p87" descr="image.png"/>
          <p:cNvPicPr preferRelativeResize="0"/>
          <p:nvPr/>
        </p:nvPicPr>
        <p:blipFill rotWithShape="1">
          <a:blip r:embed="rId6">
            <a:alphaModFix/>
          </a:blip>
          <a:srcRect/>
          <a:stretch/>
        </p:blipFill>
        <p:spPr>
          <a:xfrm>
            <a:off x="5355728" y="2969716"/>
            <a:ext cx="1528167" cy="409575"/>
          </a:xfrm>
          <a:prstGeom prst="rect">
            <a:avLst/>
          </a:prstGeom>
          <a:noFill/>
          <a:ln>
            <a:noFill/>
          </a:ln>
        </p:spPr>
      </p:pic>
      <p:pic>
        <p:nvPicPr>
          <p:cNvPr id="1146" name="Google Shape;1146;p87" descr="image.png"/>
          <p:cNvPicPr preferRelativeResize="0"/>
          <p:nvPr/>
        </p:nvPicPr>
        <p:blipFill rotWithShape="1">
          <a:blip r:embed="rId7">
            <a:alphaModFix/>
          </a:blip>
          <a:srcRect/>
          <a:stretch/>
        </p:blipFill>
        <p:spPr>
          <a:xfrm>
            <a:off x="4941391" y="5049887"/>
            <a:ext cx="2356842" cy="574178"/>
          </a:xfrm>
          <a:prstGeom prst="rect">
            <a:avLst/>
          </a:prstGeom>
          <a:noFill/>
          <a:ln>
            <a:noFill/>
          </a:ln>
        </p:spPr>
      </p:pic>
      <p:sp>
        <p:nvSpPr>
          <p:cNvPr id="1147" name="Google Shape;1147;p8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15. Equating Top and Bottom Energies</a:t>
            </a:r>
            <a:endParaRPr/>
          </a:p>
        </p:txBody>
      </p:sp>
      <p:sp>
        <p:nvSpPr>
          <p:cNvPr id="1148" name="Google Shape;1148;p87"/>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pic>
        <p:nvPicPr>
          <p:cNvPr id="1153" name="Google Shape;1153;p8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54" name="Google Shape;1154;p88" descr="image.png"/>
          <p:cNvPicPr preferRelativeResize="0"/>
          <p:nvPr/>
        </p:nvPicPr>
        <p:blipFill rotWithShape="1">
          <a:blip r:embed="rId4">
            <a:alphaModFix/>
          </a:blip>
          <a:srcRect/>
          <a:stretch/>
        </p:blipFill>
        <p:spPr>
          <a:xfrm>
            <a:off x="571500" y="2314575"/>
            <a:ext cx="11049000" cy="1768524"/>
          </a:xfrm>
          <a:prstGeom prst="rect">
            <a:avLst/>
          </a:prstGeom>
          <a:noFill/>
          <a:ln>
            <a:noFill/>
          </a:ln>
        </p:spPr>
      </p:pic>
      <p:pic>
        <p:nvPicPr>
          <p:cNvPr id="1155" name="Google Shape;1155;p88" descr="image.png"/>
          <p:cNvPicPr preferRelativeResize="0"/>
          <p:nvPr/>
        </p:nvPicPr>
        <p:blipFill rotWithShape="1">
          <a:blip r:embed="rId4">
            <a:alphaModFix/>
          </a:blip>
          <a:srcRect/>
          <a:stretch/>
        </p:blipFill>
        <p:spPr>
          <a:xfrm>
            <a:off x="571500" y="5163145"/>
            <a:ext cx="11049000" cy="1768524"/>
          </a:xfrm>
          <a:prstGeom prst="rect">
            <a:avLst/>
          </a:prstGeom>
          <a:noFill/>
          <a:ln>
            <a:noFill/>
          </a:ln>
        </p:spPr>
      </p:pic>
      <p:sp>
        <p:nvSpPr>
          <p:cNvPr id="1156" name="Google Shape;1156;p88"/>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Now, let's solve this equation to find the final velocity (       ).</a:t>
            </a:r>
            <a:endParaRPr/>
          </a:p>
        </p:txBody>
      </p:sp>
      <p:sp>
        <p:nvSpPr>
          <p:cNvPr id="1157" name="Google Shape;1157;p88"/>
          <p:cNvSpPr txBox="1"/>
          <p:nvPr/>
        </p:nvSpPr>
        <p:spPr>
          <a:xfrm>
            <a:off x="571500" y="4464099"/>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Notice that mass appears on both sides. Divide both sides by to cancel it out.</a:t>
            </a:r>
            <a:endParaRPr/>
          </a:p>
        </p:txBody>
      </p:sp>
      <p:pic>
        <p:nvPicPr>
          <p:cNvPr id="1158" name="Google Shape;1158;p88" descr="image.png"/>
          <p:cNvPicPr preferRelativeResize="0"/>
          <p:nvPr/>
        </p:nvPicPr>
        <p:blipFill rotWithShape="1">
          <a:blip r:embed="rId5">
            <a:alphaModFix/>
          </a:blip>
          <a:srcRect/>
          <a:stretch/>
        </p:blipFill>
        <p:spPr>
          <a:xfrm>
            <a:off x="6731495" y="1771650"/>
            <a:ext cx="390525" cy="323850"/>
          </a:xfrm>
          <a:prstGeom prst="rect">
            <a:avLst/>
          </a:prstGeom>
          <a:noFill/>
          <a:ln>
            <a:noFill/>
          </a:ln>
        </p:spPr>
      </p:pic>
      <p:sp>
        <p:nvSpPr>
          <p:cNvPr id="1159" name="Google Shape;1159;p88"/>
          <p:cNvSpPr txBox="1"/>
          <p:nvPr/>
        </p:nvSpPr>
        <p:spPr>
          <a:xfrm>
            <a:off x="914400" y="2609850"/>
            <a:ext cx="19908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Starting Equation:</a:t>
            </a:r>
            <a:endParaRPr/>
          </a:p>
        </p:txBody>
      </p:sp>
      <p:pic>
        <p:nvPicPr>
          <p:cNvPr id="1160" name="Google Shape;1160;p88" descr="image.png"/>
          <p:cNvPicPr preferRelativeResize="0"/>
          <p:nvPr/>
        </p:nvPicPr>
        <p:blipFill rotWithShape="1">
          <a:blip r:embed="rId6">
            <a:alphaModFix/>
          </a:blip>
          <a:srcRect/>
          <a:stretch/>
        </p:blipFill>
        <p:spPr>
          <a:xfrm>
            <a:off x="4941391" y="3213645"/>
            <a:ext cx="2356842" cy="574178"/>
          </a:xfrm>
          <a:prstGeom prst="rect">
            <a:avLst/>
          </a:prstGeom>
          <a:noFill/>
          <a:ln>
            <a:noFill/>
          </a:ln>
        </p:spPr>
      </p:pic>
      <p:sp>
        <p:nvSpPr>
          <p:cNvPr id="1161" name="Google Shape;1161;p88"/>
          <p:cNvSpPr txBox="1"/>
          <p:nvPr/>
        </p:nvSpPr>
        <p:spPr>
          <a:xfrm>
            <a:off x="914400" y="5458420"/>
            <a:ext cx="14955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Cancel mass:</a:t>
            </a:r>
            <a:endParaRPr/>
          </a:p>
        </p:txBody>
      </p:sp>
      <p:pic>
        <p:nvPicPr>
          <p:cNvPr id="1162" name="Google Shape;1162;p88" descr="image.png"/>
          <p:cNvPicPr preferRelativeResize="0"/>
          <p:nvPr/>
        </p:nvPicPr>
        <p:blipFill rotWithShape="1">
          <a:blip r:embed="rId7">
            <a:alphaModFix/>
          </a:blip>
          <a:srcRect/>
          <a:stretch/>
        </p:blipFill>
        <p:spPr>
          <a:xfrm>
            <a:off x="5312866" y="6062216"/>
            <a:ext cx="1613892" cy="574178"/>
          </a:xfrm>
          <a:prstGeom prst="rect">
            <a:avLst/>
          </a:prstGeom>
          <a:noFill/>
          <a:ln>
            <a:noFill/>
          </a:ln>
        </p:spPr>
      </p:pic>
      <p:sp>
        <p:nvSpPr>
          <p:cNvPr id="1163" name="Google Shape;1163;p8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16. Deriving Final Velocity (I)</a:t>
            </a:r>
            <a:endParaRPr/>
          </a:p>
        </p:txBody>
      </p:sp>
      <p:sp>
        <p:nvSpPr>
          <p:cNvPr id="1164" name="Google Shape;1164;p88"/>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pic>
        <p:nvPicPr>
          <p:cNvPr id="1169" name="Google Shape;1169;p8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70" name="Google Shape;1170;p89" descr="image.png"/>
          <p:cNvPicPr preferRelativeResize="0"/>
          <p:nvPr/>
        </p:nvPicPr>
        <p:blipFill rotWithShape="1">
          <a:blip r:embed="rId4">
            <a:alphaModFix/>
          </a:blip>
          <a:srcRect/>
          <a:stretch/>
        </p:blipFill>
        <p:spPr>
          <a:xfrm>
            <a:off x="571500" y="2308770"/>
            <a:ext cx="11049000" cy="1768524"/>
          </a:xfrm>
          <a:prstGeom prst="rect">
            <a:avLst/>
          </a:prstGeom>
          <a:noFill/>
          <a:ln>
            <a:noFill/>
          </a:ln>
        </p:spPr>
      </p:pic>
      <p:pic>
        <p:nvPicPr>
          <p:cNvPr id="1171" name="Google Shape;1171;p89" descr="image.png"/>
          <p:cNvPicPr preferRelativeResize="0"/>
          <p:nvPr/>
        </p:nvPicPr>
        <p:blipFill rotWithShape="1">
          <a:blip r:embed="rId5">
            <a:alphaModFix/>
          </a:blip>
          <a:srcRect/>
          <a:stretch/>
        </p:blipFill>
        <p:spPr>
          <a:xfrm>
            <a:off x="571500" y="5204966"/>
            <a:ext cx="11049000" cy="1737270"/>
          </a:xfrm>
          <a:prstGeom prst="rect">
            <a:avLst/>
          </a:prstGeom>
          <a:noFill/>
          <a:ln>
            <a:noFill/>
          </a:ln>
        </p:spPr>
      </p:pic>
      <p:sp>
        <p:nvSpPr>
          <p:cNvPr id="1172" name="Google Shape;1172;p89"/>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Next, isolate the velocity term.</a:t>
            </a:r>
            <a:endParaRPr/>
          </a:p>
        </p:txBody>
      </p:sp>
      <p:sp>
        <p:nvSpPr>
          <p:cNvPr id="1173" name="Google Shape;1173;p89"/>
          <p:cNvSpPr txBox="1"/>
          <p:nvPr/>
        </p:nvSpPr>
        <p:spPr>
          <a:xfrm>
            <a:off x="571500" y="445829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Multiply both sides of the equation by to clear the fraction.</a:t>
            </a:r>
            <a:endParaRPr/>
          </a:p>
        </p:txBody>
      </p:sp>
      <p:sp>
        <p:nvSpPr>
          <p:cNvPr id="1174" name="Google Shape;1174;p89"/>
          <p:cNvSpPr txBox="1"/>
          <p:nvPr/>
        </p:nvSpPr>
        <p:spPr>
          <a:xfrm>
            <a:off x="914400" y="2604045"/>
            <a:ext cx="1962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Current Equation:</a:t>
            </a:r>
            <a:endParaRPr/>
          </a:p>
        </p:txBody>
      </p:sp>
      <p:pic>
        <p:nvPicPr>
          <p:cNvPr id="1175" name="Google Shape;1175;p89" descr="image.png"/>
          <p:cNvPicPr preferRelativeResize="0"/>
          <p:nvPr/>
        </p:nvPicPr>
        <p:blipFill rotWithShape="1">
          <a:blip r:embed="rId6">
            <a:alphaModFix/>
          </a:blip>
          <a:srcRect/>
          <a:stretch/>
        </p:blipFill>
        <p:spPr>
          <a:xfrm>
            <a:off x="5312866" y="3207841"/>
            <a:ext cx="1613892" cy="574178"/>
          </a:xfrm>
          <a:prstGeom prst="rect">
            <a:avLst/>
          </a:prstGeom>
          <a:noFill/>
          <a:ln>
            <a:noFill/>
          </a:ln>
        </p:spPr>
      </p:pic>
      <p:sp>
        <p:nvSpPr>
          <p:cNvPr id="1176" name="Google Shape;1176;p89"/>
          <p:cNvSpPr txBox="1"/>
          <p:nvPr/>
        </p:nvSpPr>
        <p:spPr>
          <a:xfrm>
            <a:off x="914400" y="5500250"/>
            <a:ext cx="24828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Multiply by 2:</a:t>
            </a:r>
            <a:endParaRPr/>
          </a:p>
        </p:txBody>
      </p:sp>
      <p:pic>
        <p:nvPicPr>
          <p:cNvPr id="1177" name="Google Shape;1177;p89" descr="image.png"/>
          <p:cNvPicPr preferRelativeResize="0"/>
          <p:nvPr/>
        </p:nvPicPr>
        <p:blipFill rotWithShape="1">
          <a:blip r:embed="rId7">
            <a:alphaModFix/>
          </a:blip>
          <a:srcRect/>
          <a:stretch/>
        </p:blipFill>
        <p:spPr>
          <a:xfrm>
            <a:off x="5279528" y="6104036"/>
            <a:ext cx="1680567" cy="542925"/>
          </a:xfrm>
          <a:prstGeom prst="rect">
            <a:avLst/>
          </a:prstGeom>
          <a:noFill/>
          <a:ln>
            <a:noFill/>
          </a:ln>
        </p:spPr>
      </p:pic>
      <p:sp>
        <p:nvSpPr>
          <p:cNvPr id="1178" name="Google Shape;1178;p89"/>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17. Deriving Final Velocity (II)</a:t>
            </a:r>
            <a:endParaRPr/>
          </a:p>
        </p:txBody>
      </p:sp>
      <p:sp>
        <p:nvSpPr>
          <p:cNvPr id="1179" name="Google Shape;1179;p89"/>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pic>
        <p:nvPicPr>
          <p:cNvPr id="1184" name="Google Shape;1184;p9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85" name="Google Shape;1185;p90" descr="image.png"/>
          <p:cNvPicPr preferRelativeResize="0"/>
          <p:nvPr/>
        </p:nvPicPr>
        <p:blipFill rotWithShape="1">
          <a:blip r:embed="rId4">
            <a:alphaModFix/>
          </a:blip>
          <a:srcRect/>
          <a:stretch/>
        </p:blipFill>
        <p:spPr>
          <a:xfrm>
            <a:off x="571500" y="2314575"/>
            <a:ext cx="11049000" cy="1737270"/>
          </a:xfrm>
          <a:prstGeom prst="rect">
            <a:avLst/>
          </a:prstGeom>
          <a:noFill/>
          <a:ln>
            <a:noFill/>
          </a:ln>
        </p:spPr>
      </p:pic>
      <p:pic>
        <p:nvPicPr>
          <p:cNvPr id="1186" name="Google Shape;1186;p90" descr="image.png"/>
          <p:cNvPicPr preferRelativeResize="0"/>
          <p:nvPr/>
        </p:nvPicPr>
        <p:blipFill rotWithShape="1">
          <a:blip r:embed="rId5">
            <a:alphaModFix/>
          </a:blip>
          <a:srcRect/>
          <a:stretch/>
        </p:blipFill>
        <p:spPr>
          <a:xfrm>
            <a:off x="571500" y="5131891"/>
            <a:ext cx="11049000" cy="1681311"/>
          </a:xfrm>
          <a:prstGeom prst="rect">
            <a:avLst/>
          </a:prstGeom>
          <a:noFill/>
          <a:ln>
            <a:noFill/>
          </a:ln>
        </p:spPr>
      </p:pic>
      <p:sp>
        <p:nvSpPr>
          <p:cNvPr id="1187" name="Google Shape;1187;p90"/>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Finally, solve for .</a:t>
            </a:r>
            <a:endParaRPr/>
          </a:p>
        </p:txBody>
      </p:sp>
      <p:sp>
        <p:nvSpPr>
          <p:cNvPr id="1188" name="Google Shape;1188;p90"/>
          <p:cNvSpPr txBox="1"/>
          <p:nvPr/>
        </p:nvSpPr>
        <p:spPr>
          <a:xfrm>
            <a:off x="571500" y="443284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Take the square root of both sides.</a:t>
            </a:r>
            <a:endParaRPr/>
          </a:p>
        </p:txBody>
      </p:sp>
      <p:sp>
        <p:nvSpPr>
          <p:cNvPr id="1189" name="Google Shape;1189;p90"/>
          <p:cNvSpPr txBox="1"/>
          <p:nvPr/>
        </p:nvSpPr>
        <p:spPr>
          <a:xfrm>
            <a:off x="571500" y="7098952"/>
            <a:ext cx="11049000" cy="0"/>
          </a:xfrm>
          <a:prstGeom prst="rect">
            <a:avLst/>
          </a:prstGeom>
          <a:noFill/>
          <a:ln>
            <a:noFill/>
          </a:ln>
        </p:spPr>
        <p:txBody>
          <a:bodyPr spcFirstLastPara="1" wrap="square" lIns="0" tIns="0" rIns="0" bIns="0" anchor="t" anchorCtr="0">
            <a:noAutofit/>
          </a:bodyPr>
          <a:lstStyle/>
          <a:p>
            <a:pPr marL="0" marR="0" lvl="0" indent="0" algn="ctr" rtl="0">
              <a:lnSpc>
                <a:spcPct val="159944"/>
              </a:lnSpc>
              <a:spcBef>
                <a:spcPts val="0"/>
              </a:spcBef>
              <a:spcAft>
                <a:spcPts val="0"/>
              </a:spcAft>
              <a:buNone/>
            </a:pPr>
            <a:r>
              <a:rPr lang="en-US" sz="1800" b="0" i="0" u="none" strike="noStrike" cap="none">
                <a:solidFill>
                  <a:srgbClr val="64748B"/>
                </a:solidFill>
                <a:latin typeface="Inter"/>
                <a:ea typeface="Inter"/>
                <a:cs typeface="Inter"/>
                <a:sym typeface="Inter"/>
              </a:rPr>
              <a:t>(Notice that final velocity is completely independent of mass!)</a:t>
            </a:r>
            <a:endParaRPr/>
          </a:p>
        </p:txBody>
      </p:sp>
      <p:pic>
        <p:nvPicPr>
          <p:cNvPr id="1190" name="Google Shape;1190;p90" descr="image.png"/>
          <p:cNvPicPr preferRelativeResize="0"/>
          <p:nvPr/>
        </p:nvPicPr>
        <p:blipFill rotWithShape="1">
          <a:blip r:embed="rId6">
            <a:alphaModFix/>
          </a:blip>
          <a:srcRect/>
          <a:stretch/>
        </p:blipFill>
        <p:spPr>
          <a:xfrm>
            <a:off x="2681437" y="1779802"/>
            <a:ext cx="390525" cy="323850"/>
          </a:xfrm>
          <a:prstGeom prst="rect">
            <a:avLst/>
          </a:prstGeom>
          <a:noFill/>
          <a:ln>
            <a:noFill/>
          </a:ln>
        </p:spPr>
      </p:pic>
      <p:sp>
        <p:nvSpPr>
          <p:cNvPr id="1191" name="Google Shape;1191;p90"/>
          <p:cNvSpPr txBox="1"/>
          <p:nvPr/>
        </p:nvSpPr>
        <p:spPr>
          <a:xfrm>
            <a:off x="914400" y="2609850"/>
            <a:ext cx="1962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Current Equation:</a:t>
            </a:r>
            <a:endParaRPr/>
          </a:p>
        </p:txBody>
      </p:sp>
      <p:pic>
        <p:nvPicPr>
          <p:cNvPr id="1192" name="Google Shape;1192;p90" descr="image.png"/>
          <p:cNvPicPr preferRelativeResize="0"/>
          <p:nvPr/>
        </p:nvPicPr>
        <p:blipFill rotWithShape="1">
          <a:blip r:embed="rId7">
            <a:alphaModFix/>
          </a:blip>
          <a:srcRect/>
          <a:stretch/>
        </p:blipFill>
        <p:spPr>
          <a:xfrm>
            <a:off x="5279528" y="3213645"/>
            <a:ext cx="1680567" cy="542925"/>
          </a:xfrm>
          <a:prstGeom prst="rect">
            <a:avLst/>
          </a:prstGeom>
          <a:noFill/>
          <a:ln>
            <a:noFill/>
          </a:ln>
        </p:spPr>
      </p:pic>
      <p:sp>
        <p:nvSpPr>
          <p:cNvPr id="1193" name="Google Shape;1193;p90"/>
          <p:cNvSpPr txBox="1"/>
          <p:nvPr/>
        </p:nvSpPr>
        <p:spPr>
          <a:xfrm>
            <a:off x="914400" y="5427166"/>
            <a:ext cx="1343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1D4ED8"/>
                </a:solidFill>
                <a:latin typeface="Inter SemiBold"/>
                <a:ea typeface="Inter SemiBold"/>
                <a:cs typeface="Inter SemiBold"/>
                <a:sym typeface="Inter SemiBold"/>
              </a:rPr>
              <a:t>Final Result:</a:t>
            </a:r>
            <a:endParaRPr/>
          </a:p>
        </p:txBody>
      </p:sp>
      <p:pic>
        <p:nvPicPr>
          <p:cNvPr id="1194" name="Google Shape;1194;p90" descr="image.png"/>
          <p:cNvPicPr preferRelativeResize="0"/>
          <p:nvPr/>
        </p:nvPicPr>
        <p:blipFill rotWithShape="1">
          <a:blip r:embed="rId8">
            <a:alphaModFix/>
          </a:blip>
          <a:srcRect/>
          <a:stretch/>
        </p:blipFill>
        <p:spPr>
          <a:xfrm>
            <a:off x="5298578" y="6030962"/>
            <a:ext cx="1642467" cy="486965"/>
          </a:xfrm>
          <a:prstGeom prst="rect">
            <a:avLst/>
          </a:prstGeom>
          <a:noFill/>
          <a:ln>
            <a:noFill/>
          </a:ln>
        </p:spPr>
      </p:pic>
      <p:sp>
        <p:nvSpPr>
          <p:cNvPr id="1195" name="Google Shape;1195;p90"/>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18. Deriving Final Velocity (III)</a:t>
            </a:r>
            <a:endParaRPr/>
          </a:p>
        </p:txBody>
      </p:sp>
      <p:sp>
        <p:nvSpPr>
          <p:cNvPr id="1196" name="Google Shape;1196;p90"/>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pic>
        <p:nvPicPr>
          <p:cNvPr id="1201" name="Google Shape;1201;p9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02" name="Google Shape;1202;p91" descr="image.png"/>
          <p:cNvPicPr preferRelativeResize="0"/>
          <p:nvPr/>
        </p:nvPicPr>
        <p:blipFill rotWithShape="1">
          <a:blip r:embed="rId4">
            <a:alphaModFix/>
          </a:blip>
          <a:srcRect/>
          <a:stretch/>
        </p:blipFill>
        <p:spPr>
          <a:xfrm>
            <a:off x="571500" y="4201120"/>
            <a:ext cx="11049000" cy="860970"/>
          </a:xfrm>
          <a:prstGeom prst="rect">
            <a:avLst/>
          </a:prstGeom>
          <a:noFill/>
          <a:ln>
            <a:noFill/>
          </a:ln>
        </p:spPr>
      </p:pic>
      <p:sp>
        <p:nvSpPr>
          <p:cNvPr id="1203" name="Google Shape;1203;p91"/>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What about a point in the middle of the fall? Let's look at an intermediate height (where ).</a:t>
            </a:r>
            <a:endParaRPr/>
          </a:p>
        </p:txBody>
      </p:sp>
      <p:pic>
        <p:nvPicPr>
          <p:cNvPr id="1204" name="Google Shape;1204;p91" descr="image.png"/>
          <p:cNvPicPr preferRelativeResize="0"/>
          <p:nvPr/>
        </p:nvPicPr>
        <p:blipFill rotWithShape="1">
          <a:blip r:embed="rId5">
            <a:alphaModFix/>
          </a:blip>
          <a:srcRect/>
          <a:stretch/>
        </p:blipFill>
        <p:spPr>
          <a:xfrm>
            <a:off x="571500" y="2042070"/>
            <a:ext cx="1732359" cy="333375"/>
          </a:xfrm>
          <a:prstGeom prst="rect">
            <a:avLst/>
          </a:prstGeom>
          <a:noFill/>
          <a:ln>
            <a:noFill/>
          </a:ln>
        </p:spPr>
      </p:pic>
      <p:sp>
        <p:nvSpPr>
          <p:cNvPr id="1205" name="Google Shape;1205;p91"/>
          <p:cNvSpPr txBox="1"/>
          <p:nvPr/>
        </p:nvSpPr>
        <p:spPr>
          <a:xfrm>
            <a:off x="904875" y="2617291"/>
            <a:ext cx="10715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Potential Energy ($V$):</a:t>
            </a:r>
            <a:r>
              <a:rPr lang="en-US" sz="1800" b="0" i="0" u="none" strike="noStrike" cap="none">
                <a:solidFill>
                  <a:srgbClr val="334155"/>
                </a:solidFill>
                <a:latin typeface="Inter"/>
                <a:ea typeface="Inter"/>
                <a:cs typeface="Inter"/>
                <a:sym typeface="Inter"/>
              </a:rPr>
              <a:t> The ball still has some height, so .</a:t>
            </a:r>
            <a:endParaRPr/>
          </a:p>
        </p:txBody>
      </p:sp>
      <p:sp>
        <p:nvSpPr>
          <p:cNvPr id="1206" name="Google Shape;1206;p91"/>
          <p:cNvSpPr txBox="1"/>
          <p:nvPr/>
        </p:nvSpPr>
        <p:spPr>
          <a:xfrm>
            <a:off x="904875" y="3245941"/>
            <a:ext cx="10715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Inter"/>
                <a:ea typeface="Inter"/>
                <a:cs typeface="Inter"/>
                <a:sym typeface="Inter"/>
              </a:rPr>
              <a:t>Kinetic Energy ($K$):</a:t>
            </a:r>
            <a:r>
              <a:rPr lang="en-US" sz="1800" b="0" i="0" u="none" strike="noStrike" cap="none">
                <a:solidFill>
                  <a:srgbClr val="334155"/>
                </a:solidFill>
                <a:latin typeface="Inter"/>
                <a:ea typeface="Inter"/>
                <a:cs typeface="Inter"/>
                <a:sym typeface="Inter"/>
              </a:rPr>
              <a:t> The ball is falling with some intermediate velocity , so .</a:t>
            </a:r>
            <a:endParaRPr/>
          </a:p>
        </p:txBody>
      </p:sp>
      <p:sp>
        <p:nvSpPr>
          <p:cNvPr id="1207" name="Google Shape;1207;p91"/>
          <p:cNvSpPr txBox="1"/>
          <p:nvPr/>
        </p:nvSpPr>
        <p:spPr>
          <a:xfrm>
            <a:off x="819150" y="4448770"/>
            <a:ext cx="10553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1E3A8A"/>
                </a:solidFill>
                <a:latin typeface="Inter SemiBold"/>
                <a:ea typeface="Inter SemiBold"/>
                <a:cs typeface="Inter SemiBold"/>
                <a:sym typeface="Inter SemiBold"/>
              </a:rPr>
              <a:t>At height </a:t>
            </a:r>
            <a:r>
              <a:rPr lang="en-US" sz="1800">
                <a:solidFill>
                  <a:srgbClr val="1E3A8A"/>
                </a:solidFill>
                <a:latin typeface="Inter SemiBold"/>
                <a:ea typeface="Inter SemiBold"/>
                <a:cs typeface="Inter SemiBold"/>
                <a:sym typeface="Inter SemiBold"/>
              </a:rPr>
              <a:t>H</a:t>
            </a:r>
            <a:r>
              <a:rPr lang="en-US" sz="1800" b="0" i="0" u="none" strike="noStrike" cap="none">
                <a:solidFill>
                  <a:srgbClr val="1E3A8A"/>
                </a:solidFill>
                <a:latin typeface="Inter SemiBold"/>
                <a:ea typeface="Inter SemiBold"/>
                <a:cs typeface="Inter SemiBold"/>
                <a:sym typeface="Inter SemiBold"/>
              </a:rPr>
              <a:t>, energy is actively converting. It is a mix of both potential and kinetic energy.</a:t>
            </a:r>
            <a:endParaRPr/>
          </a:p>
        </p:txBody>
      </p:sp>
      <p:pic>
        <p:nvPicPr>
          <p:cNvPr id="1208" name="Google Shape;1208;p91" descr="image.png"/>
          <p:cNvPicPr preferRelativeResize="0"/>
          <p:nvPr/>
        </p:nvPicPr>
        <p:blipFill rotWithShape="1">
          <a:blip r:embed="rId6">
            <a:alphaModFix/>
          </a:blip>
          <a:srcRect/>
          <a:stretch/>
        </p:blipFill>
        <p:spPr>
          <a:xfrm>
            <a:off x="7413625" y="2755403"/>
            <a:ext cx="1575792" cy="438150"/>
          </a:xfrm>
          <a:prstGeom prst="rect">
            <a:avLst/>
          </a:prstGeom>
          <a:noFill/>
          <a:ln>
            <a:noFill/>
          </a:ln>
        </p:spPr>
      </p:pic>
      <p:pic>
        <p:nvPicPr>
          <p:cNvPr id="1209" name="Google Shape;1209;p91" descr="image.png"/>
          <p:cNvPicPr preferRelativeResize="0"/>
          <p:nvPr/>
        </p:nvPicPr>
        <p:blipFill rotWithShape="1">
          <a:blip r:embed="rId7">
            <a:alphaModFix/>
          </a:blip>
          <a:srcRect/>
          <a:stretch/>
        </p:blipFill>
        <p:spPr>
          <a:xfrm>
            <a:off x="9705975" y="3245941"/>
            <a:ext cx="1737717" cy="574178"/>
          </a:xfrm>
          <a:prstGeom prst="rect">
            <a:avLst/>
          </a:prstGeom>
          <a:noFill/>
          <a:ln>
            <a:noFill/>
          </a:ln>
        </p:spPr>
      </p:pic>
      <p:sp>
        <p:nvSpPr>
          <p:cNvPr id="1210" name="Google Shape;1210;p91"/>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19. Stage 3: Intermediate Height (h)</a:t>
            </a:r>
            <a:endParaRPr/>
          </a:p>
        </p:txBody>
      </p:sp>
      <p:sp>
        <p:nvSpPr>
          <p:cNvPr id="1211" name="Google Shape;1211;p91"/>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212" name="Google Shape;1212;p91" descr="image.png"/>
          <p:cNvPicPr preferRelativeResize="0"/>
          <p:nvPr/>
        </p:nvPicPr>
        <p:blipFill rotWithShape="1">
          <a:blip r:embed="rId8">
            <a:alphaModFix/>
          </a:blip>
          <a:srcRect/>
          <a:stretch/>
        </p:blipFill>
        <p:spPr>
          <a:xfrm>
            <a:off x="571500" y="2655391"/>
            <a:ext cx="114300" cy="200025"/>
          </a:xfrm>
          <a:prstGeom prst="rect">
            <a:avLst/>
          </a:prstGeom>
          <a:noFill/>
          <a:ln>
            <a:noFill/>
          </a:ln>
        </p:spPr>
      </p:pic>
      <p:pic>
        <p:nvPicPr>
          <p:cNvPr id="1213" name="Google Shape;1213;p91" descr="image.png"/>
          <p:cNvPicPr preferRelativeResize="0"/>
          <p:nvPr/>
        </p:nvPicPr>
        <p:blipFill rotWithShape="1">
          <a:blip r:embed="rId8">
            <a:alphaModFix/>
          </a:blip>
          <a:srcRect/>
          <a:stretch/>
        </p:blipFill>
        <p:spPr>
          <a:xfrm>
            <a:off x="571500" y="3284041"/>
            <a:ext cx="114300" cy="2000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pic>
        <p:nvPicPr>
          <p:cNvPr id="1218" name="Google Shape;1218;p9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19" name="Google Shape;1219;p92" descr="image.png"/>
          <p:cNvPicPr preferRelativeResize="0"/>
          <p:nvPr/>
        </p:nvPicPr>
        <p:blipFill rotWithShape="1">
          <a:blip r:embed="rId4">
            <a:alphaModFix/>
          </a:blip>
          <a:srcRect/>
          <a:stretch/>
        </p:blipFill>
        <p:spPr>
          <a:xfrm>
            <a:off x="571500" y="2375445"/>
            <a:ext cx="11049000" cy="1594395"/>
          </a:xfrm>
          <a:prstGeom prst="rect">
            <a:avLst/>
          </a:prstGeom>
          <a:noFill/>
          <a:ln>
            <a:noFill/>
          </a:ln>
        </p:spPr>
      </p:pic>
      <p:pic>
        <p:nvPicPr>
          <p:cNvPr id="1220" name="Google Shape;1220;p92" descr="image.png"/>
          <p:cNvPicPr preferRelativeResize="0"/>
          <p:nvPr/>
        </p:nvPicPr>
        <p:blipFill rotWithShape="1">
          <a:blip r:embed="rId5">
            <a:alphaModFix/>
          </a:blip>
          <a:srcRect/>
          <a:stretch/>
        </p:blipFill>
        <p:spPr>
          <a:xfrm>
            <a:off x="571500" y="4350841"/>
            <a:ext cx="11049000" cy="1164728"/>
          </a:xfrm>
          <a:prstGeom prst="rect">
            <a:avLst/>
          </a:prstGeom>
          <a:noFill/>
          <a:ln>
            <a:noFill/>
          </a:ln>
        </p:spPr>
      </p:pic>
      <p:sp>
        <p:nvSpPr>
          <p:cNvPr id="1221" name="Google Shape;1221;p92"/>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We sum the components to find the Total Mechanical Energy at intermediate height .</a:t>
            </a:r>
            <a:endParaRPr/>
          </a:p>
        </p:txBody>
      </p:sp>
      <p:sp>
        <p:nvSpPr>
          <p:cNvPr id="1223" name="Google Shape;1223;p92"/>
          <p:cNvSpPr txBox="1"/>
          <p:nvPr/>
        </p:nvSpPr>
        <p:spPr>
          <a:xfrm>
            <a:off x="914400" y="2670720"/>
            <a:ext cx="20385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Summing K and V:</a:t>
            </a:r>
            <a:endParaRPr/>
          </a:p>
        </p:txBody>
      </p:sp>
      <p:pic>
        <p:nvPicPr>
          <p:cNvPr id="1224" name="Google Shape;1224;p92" descr="image.png"/>
          <p:cNvPicPr preferRelativeResize="0"/>
          <p:nvPr/>
        </p:nvPicPr>
        <p:blipFill rotWithShape="1">
          <a:blip r:embed="rId6">
            <a:alphaModFix/>
          </a:blip>
          <a:srcRect/>
          <a:stretch/>
        </p:blipFill>
        <p:spPr>
          <a:xfrm>
            <a:off x="5129807" y="3274516"/>
            <a:ext cx="1980009" cy="400050"/>
          </a:xfrm>
          <a:prstGeom prst="rect">
            <a:avLst/>
          </a:prstGeom>
          <a:noFill/>
          <a:ln>
            <a:noFill/>
          </a:ln>
        </p:spPr>
      </p:pic>
      <p:pic>
        <p:nvPicPr>
          <p:cNvPr id="1225" name="Google Shape;1225;p92" descr="image.png"/>
          <p:cNvPicPr preferRelativeResize="0"/>
          <p:nvPr/>
        </p:nvPicPr>
        <p:blipFill rotWithShape="1">
          <a:blip r:embed="rId7">
            <a:alphaModFix/>
          </a:blip>
          <a:srcRect/>
          <a:stretch/>
        </p:blipFill>
        <p:spPr>
          <a:xfrm>
            <a:off x="4467820" y="4646116"/>
            <a:ext cx="3303984" cy="574178"/>
          </a:xfrm>
          <a:prstGeom prst="rect">
            <a:avLst/>
          </a:prstGeom>
          <a:noFill/>
          <a:ln>
            <a:noFill/>
          </a:ln>
        </p:spPr>
      </p:pic>
      <p:sp>
        <p:nvSpPr>
          <p:cNvPr id="1226" name="Google Shape;1226;p92"/>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20. Stage 3: Total Energy ($E_h$)</a:t>
            </a:r>
            <a:endParaRPr/>
          </a:p>
        </p:txBody>
      </p:sp>
      <p:sp>
        <p:nvSpPr>
          <p:cNvPr id="1227" name="Google Shape;1227;p92"/>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pic>
        <p:nvPicPr>
          <p:cNvPr id="1232" name="Google Shape;1232;p9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33" name="Google Shape;1233;p93" descr="image.png"/>
          <p:cNvPicPr preferRelativeResize="0"/>
          <p:nvPr/>
        </p:nvPicPr>
        <p:blipFill rotWithShape="1">
          <a:blip r:embed="rId4">
            <a:alphaModFix/>
          </a:blip>
          <a:srcRect/>
          <a:stretch/>
        </p:blipFill>
        <p:spPr>
          <a:xfrm>
            <a:off x="571500" y="2674441"/>
            <a:ext cx="11049000" cy="990600"/>
          </a:xfrm>
          <a:prstGeom prst="rect">
            <a:avLst/>
          </a:prstGeom>
          <a:noFill/>
          <a:ln>
            <a:noFill/>
          </a:ln>
        </p:spPr>
      </p:pic>
      <p:pic>
        <p:nvPicPr>
          <p:cNvPr id="1234" name="Google Shape;1234;p93" descr="image.png"/>
          <p:cNvPicPr preferRelativeResize="0"/>
          <p:nvPr/>
        </p:nvPicPr>
        <p:blipFill rotWithShape="1">
          <a:blip r:embed="rId5">
            <a:alphaModFix/>
          </a:blip>
          <a:srcRect/>
          <a:stretch/>
        </p:blipFill>
        <p:spPr>
          <a:xfrm>
            <a:off x="571500" y="4745087"/>
            <a:ext cx="11049000" cy="1164728"/>
          </a:xfrm>
          <a:prstGeom prst="rect">
            <a:avLst/>
          </a:prstGeom>
          <a:noFill/>
          <a:ln>
            <a:noFill/>
          </a:ln>
        </p:spPr>
      </p:pic>
      <p:sp>
        <p:nvSpPr>
          <p:cNvPr id="1235" name="Google Shape;1235;p93"/>
          <p:cNvSpPr txBox="1"/>
          <p:nvPr/>
        </p:nvSpPr>
        <p:spPr>
          <a:xfrm>
            <a:off x="571500" y="1609725"/>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Because energy is strictly conserved, the total energy at the top ($E_H$) must equal the total energy at height</a:t>
            </a:r>
            <a:endParaRPr/>
          </a:p>
        </p:txBody>
      </p:sp>
      <p:sp>
        <p:nvSpPr>
          <p:cNvPr id="1236" name="Google Shape;1236;p93"/>
          <p:cNvSpPr txBox="1"/>
          <p:nvPr/>
        </p:nvSpPr>
        <p:spPr>
          <a:xfrm>
            <a:off x="571500" y="4046041"/>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Substitute the equations we derived:</a:t>
            </a:r>
            <a:endParaRPr/>
          </a:p>
        </p:txBody>
      </p:sp>
      <p:pic>
        <p:nvPicPr>
          <p:cNvPr id="1237" name="Google Shape;1237;p93" descr="image.png"/>
          <p:cNvPicPr preferRelativeResize="0"/>
          <p:nvPr/>
        </p:nvPicPr>
        <p:blipFill rotWithShape="1">
          <a:blip r:embed="rId6">
            <a:alphaModFix/>
          </a:blip>
          <a:srcRect/>
          <a:stretch/>
        </p:blipFill>
        <p:spPr>
          <a:xfrm>
            <a:off x="5355728" y="2969716"/>
            <a:ext cx="1528167" cy="400050"/>
          </a:xfrm>
          <a:prstGeom prst="rect">
            <a:avLst/>
          </a:prstGeom>
          <a:noFill/>
          <a:ln>
            <a:noFill/>
          </a:ln>
        </p:spPr>
      </p:pic>
      <p:pic>
        <p:nvPicPr>
          <p:cNvPr id="1238" name="Google Shape;1238;p93" descr="image.png"/>
          <p:cNvPicPr preferRelativeResize="0"/>
          <p:nvPr/>
        </p:nvPicPr>
        <p:blipFill rotWithShape="1">
          <a:blip r:embed="rId7">
            <a:alphaModFix/>
          </a:blip>
          <a:srcRect/>
          <a:stretch/>
        </p:blipFill>
        <p:spPr>
          <a:xfrm>
            <a:off x="4282082" y="5040362"/>
            <a:ext cx="3675459" cy="574178"/>
          </a:xfrm>
          <a:prstGeom prst="rect">
            <a:avLst/>
          </a:prstGeom>
          <a:noFill/>
          <a:ln>
            <a:noFill/>
          </a:ln>
        </p:spPr>
      </p:pic>
      <p:sp>
        <p:nvSpPr>
          <p:cNvPr id="1239" name="Google Shape;1239;p93"/>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21. Equating Top and Intermediate Energies</a:t>
            </a:r>
            <a:endParaRPr/>
          </a:p>
        </p:txBody>
      </p:sp>
      <p:sp>
        <p:nvSpPr>
          <p:cNvPr id="1240" name="Google Shape;1240;p93"/>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pic>
        <p:nvPicPr>
          <p:cNvPr id="1245" name="Google Shape;1245;p9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46" name="Google Shape;1246;p94" descr="image.png"/>
          <p:cNvPicPr preferRelativeResize="0"/>
          <p:nvPr/>
        </p:nvPicPr>
        <p:blipFill rotWithShape="1">
          <a:blip r:embed="rId4">
            <a:alphaModFix/>
          </a:blip>
          <a:srcRect/>
          <a:stretch/>
        </p:blipFill>
        <p:spPr>
          <a:xfrm>
            <a:off x="571500" y="2314575"/>
            <a:ext cx="11049000" cy="1768524"/>
          </a:xfrm>
          <a:prstGeom prst="rect">
            <a:avLst/>
          </a:prstGeom>
          <a:noFill/>
          <a:ln>
            <a:noFill/>
          </a:ln>
        </p:spPr>
      </p:pic>
      <p:pic>
        <p:nvPicPr>
          <p:cNvPr id="1247" name="Google Shape;1247;p94" descr="image.png"/>
          <p:cNvPicPr preferRelativeResize="0"/>
          <p:nvPr/>
        </p:nvPicPr>
        <p:blipFill rotWithShape="1">
          <a:blip r:embed="rId4">
            <a:alphaModFix/>
          </a:blip>
          <a:srcRect/>
          <a:stretch/>
        </p:blipFill>
        <p:spPr>
          <a:xfrm>
            <a:off x="571500" y="5163145"/>
            <a:ext cx="11049000" cy="1428155"/>
          </a:xfrm>
          <a:prstGeom prst="rect">
            <a:avLst/>
          </a:prstGeom>
          <a:noFill/>
          <a:ln>
            <a:noFill/>
          </a:ln>
        </p:spPr>
      </p:pic>
      <p:sp>
        <p:nvSpPr>
          <p:cNvPr id="1248" name="Google Shape;1248;p94"/>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Let's solve for the intermediate velocity (         ).</a:t>
            </a:r>
            <a:endParaRPr/>
          </a:p>
        </p:txBody>
      </p:sp>
      <p:sp>
        <p:nvSpPr>
          <p:cNvPr id="1249" name="Google Shape;1249;p94"/>
          <p:cNvSpPr txBox="1"/>
          <p:nvPr/>
        </p:nvSpPr>
        <p:spPr>
          <a:xfrm>
            <a:off x="571500" y="4464099"/>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Mass ( ) is in every single term. Divide the entire equation by to cancel it out.</a:t>
            </a:r>
            <a:endParaRPr/>
          </a:p>
        </p:txBody>
      </p:sp>
      <p:pic>
        <p:nvPicPr>
          <p:cNvPr id="1250" name="Google Shape;1250;p94" descr="image.png"/>
          <p:cNvPicPr preferRelativeResize="0"/>
          <p:nvPr/>
        </p:nvPicPr>
        <p:blipFill rotWithShape="1">
          <a:blip r:embed="rId5">
            <a:alphaModFix/>
          </a:blip>
          <a:srcRect/>
          <a:stretch/>
        </p:blipFill>
        <p:spPr>
          <a:xfrm>
            <a:off x="5057775" y="1657350"/>
            <a:ext cx="466725" cy="323850"/>
          </a:xfrm>
          <a:prstGeom prst="rect">
            <a:avLst/>
          </a:prstGeom>
          <a:noFill/>
          <a:ln>
            <a:noFill/>
          </a:ln>
        </p:spPr>
      </p:pic>
      <p:sp>
        <p:nvSpPr>
          <p:cNvPr id="1251" name="Google Shape;1251;p94"/>
          <p:cNvSpPr txBox="1"/>
          <p:nvPr/>
        </p:nvSpPr>
        <p:spPr>
          <a:xfrm>
            <a:off x="914400" y="2609850"/>
            <a:ext cx="19908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Starting Equation:</a:t>
            </a:r>
            <a:endParaRPr/>
          </a:p>
        </p:txBody>
      </p:sp>
      <p:pic>
        <p:nvPicPr>
          <p:cNvPr id="1252" name="Google Shape;1252;p94" descr="image.png"/>
          <p:cNvPicPr preferRelativeResize="0"/>
          <p:nvPr/>
        </p:nvPicPr>
        <p:blipFill rotWithShape="1">
          <a:blip r:embed="rId6">
            <a:alphaModFix/>
          </a:blip>
          <a:srcRect/>
          <a:stretch/>
        </p:blipFill>
        <p:spPr>
          <a:xfrm>
            <a:off x="4282082" y="3213645"/>
            <a:ext cx="3675459" cy="574178"/>
          </a:xfrm>
          <a:prstGeom prst="rect">
            <a:avLst/>
          </a:prstGeom>
          <a:noFill/>
          <a:ln>
            <a:noFill/>
          </a:ln>
        </p:spPr>
      </p:pic>
      <p:sp>
        <p:nvSpPr>
          <p:cNvPr id="1253" name="Google Shape;1253;p94"/>
          <p:cNvSpPr txBox="1"/>
          <p:nvPr/>
        </p:nvSpPr>
        <p:spPr>
          <a:xfrm>
            <a:off x="914400" y="5458420"/>
            <a:ext cx="14955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Cancel mass:</a:t>
            </a:r>
            <a:endParaRPr/>
          </a:p>
        </p:txBody>
      </p:sp>
      <p:pic>
        <p:nvPicPr>
          <p:cNvPr id="1254" name="Google Shape;1254;p94" descr="image.png"/>
          <p:cNvPicPr preferRelativeResize="0"/>
          <p:nvPr/>
        </p:nvPicPr>
        <p:blipFill rotWithShape="1">
          <a:blip r:embed="rId7">
            <a:alphaModFix/>
          </a:blip>
          <a:srcRect/>
          <a:stretch/>
        </p:blipFill>
        <p:spPr>
          <a:xfrm>
            <a:off x="4712295" y="5597020"/>
            <a:ext cx="2561034" cy="574178"/>
          </a:xfrm>
          <a:prstGeom prst="rect">
            <a:avLst/>
          </a:prstGeom>
          <a:noFill/>
          <a:ln>
            <a:noFill/>
          </a:ln>
        </p:spPr>
      </p:pic>
      <p:sp>
        <p:nvSpPr>
          <p:cNvPr id="1255" name="Google Shape;1255;p94"/>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22. Deriving Intermediate Velocity (I)</a:t>
            </a:r>
            <a:endParaRPr/>
          </a:p>
        </p:txBody>
      </p:sp>
      <p:sp>
        <p:nvSpPr>
          <p:cNvPr id="1256" name="Google Shape;1256;p94"/>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pic>
        <p:nvPicPr>
          <p:cNvPr id="1261" name="Google Shape;1261;p9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62" name="Google Shape;1262;p95" descr="image.png"/>
          <p:cNvPicPr preferRelativeResize="0"/>
          <p:nvPr/>
        </p:nvPicPr>
        <p:blipFill rotWithShape="1">
          <a:blip r:embed="rId4">
            <a:alphaModFix/>
          </a:blip>
          <a:srcRect/>
          <a:stretch/>
        </p:blipFill>
        <p:spPr>
          <a:xfrm>
            <a:off x="571500" y="2314575"/>
            <a:ext cx="11049000" cy="1768524"/>
          </a:xfrm>
          <a:prstGeom prst="rect">
            <a:avLst/>
          </a:prstGeom>
          <a:noFill/>
          <a:ln>
            <a:noFill/>
          </a:ln>
        </p:spPr>
      </p:pic>
      <p:pic>
        <p:nvPicPr>
          <p:cNvPr id="1263" name="Google Shape;1263;p95" descr="image.png"/>
          <p:cNvPicPr preferRelativeResize="0"/>
          <p:nvPr/>
        </p:nvPicPr>
        <p:blipFill rotWithShape="1">
          <a:blip r:embed="rId5">
            <a:alphaModFix/>
          </a:blip>
          <a:srcRect/>
          <a:stretch/>
        </p:blipFill>
        <p:spPr>
          <a:xfrm>
            <a:off x="571500" y="4923837"/>
            <a:ext cx="11049000" cy="1768524"/>
          </a:xfrm>
          <a:prstGeom prst="rect">
            <a:avLst/>
          </a:prstGeom>
          <a:noFill/>
          <a:ln>
            <a:noFill/>
          </a:ln>
        </p:spPr>
      </p:pic>
      <p:sp>
        <p:nvSpPr>
          <p:cNvPr id="1264" name="Google Shape;1264;p95"/>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We need to isolate the kinetic term containing .</a:t>
            </a:r>
            <a:endParaRPr/>
          </a:p>
        </p:txBody>
      </p:sp>
      <p:sp>
        <p:nvSpPr>
          <p:cNvPr id="1265" name="Google Shape;1265;p95"/>
          <p:cNvSpPr txBox="1"/>
          <p:nvPr/>
        </p:nvSpPr>
        <p:spPr>
          <a:xfrm>
            <a:off x="571500" y="4464099"/>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Subtract from both sides of the equation.</a:t>
            </a:r>
            <a:endParaRPr/>
          </a:p>
        </p:txBody>
      </p:sp>
      <p:pic>
        <p:nvPicPr>
          <p:cNvPr id="1266" name="Google Shape;1266;p95" descr="image.png"/>
          <p:cNvPicPr preferRelativeResize="0"/>
          <p:nvPr/>
        </p:nvPicPr>
        <p:blipFill rotWithShape="1">
          <a:blip r:embed="rId6">
            <a:alphaModFix/>
          </a:blip>
          <a:srcRect/>
          <a:stretch/>
        </p:blipFill>
        <p:spPr>
          <a:xfrm>
            <a:off x="5591175" y="1657350"/>
            <a:ext cx="466725" cy="323850"/>
          </a:xfrm>
          <a:prstGeom prst="rect">
            <a:avLst/>
          </a:prstGeom>
          <a:noFill/>
          <a:ln>
            <a:noFill/>
          </a:ln>
        </p:spPr>
      </p:pic>
      <p:sp>
        <p:nvSpPr>
          <p:cNvPr id="1267" name="Google Shape;1267;p95"/>
          <p:cNvSpPr txBox="1"/>
          <p:nvPr/>
        </p:nvSpPr>
        <p:spPr>
          <a:xfrm>
            <a:off x="914400" y="2609850"/>
            <a:ext cx="1962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Current Equation:</a:t>
            </a:r>
            <a:endParaRPr/>
          </a:p>
        </p:txBody>
      </p:sp>
      <p:pic>
        <p:nvPicPr>
          <p:cNvPr id="1268" name="Google Shape;1268;p95" descr="image.png"/>
          <p:cNvPicPr preferRelativeResize="0"/>
          <p:nvPr/>
        </p:nvPicPr>
        <p:blipFill rotWithShape="1">
          <a:blip r:embed="rId7">
            <a:alphaModFix/>
          </a:blip>
          <a:srcRect/>
          <a:stretch/>
        </p:blipFill>
        <p:spPr>
          <a:xfrm>
            <a:off x="4839295" y="3213645"/>
            <a:ext cx="2561034" cy="574178"/>
          </a:xfrm>
          <a:prstGeom prst="rect">
            <a:avLst/>
          </a:prstGeom>
          <a:noFill/>
          <a:ln>
            <a:noFill/>
          </a:ln>
        </p:spPr>
      </p:pic>
      <p:sp>
        <p:nvSpPr>
          <p:cNvPr id="1269" name="Google Shape;1269;p95"/>
          <p:cNvSpPr txBox="1"/>
          <p:nvPr/>
        </p:nvSpPr>
        <p:spPr>
          <a:xfrm>
            <a:off x="914400" y="5530899"/>
            <a:ext cx="22956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Group gravity terms:</a:t>
            </a:r>
            <a:endParaRPr/>
          </a:p>
        </p:txBody>
      </p:sp>
      <p:pic>
        <p:nvPicPr>
          <p:cNvPr id="1270" name="Google Shape;1270;p95" descr="image.png"/>
          <p:cNvPicPr preferRelativeResize="0"/>
          <p:nvPr/>
        </p:nvPicPr>
        <p:blipFill rotWithShape="1">
          <a:blip r:embed="rId8">
            <a:alphaModFix/>
          </a:blip>
          <a:srcRect/>
          <a:stretch/>
        </p:blipFill>
        <p:spPr>
          <a:xfrm>
            <a:off x="4863740" y="5530899"/>
            <a:ext cx="2551509" cy="574178"/>
          </a:xfrm>
          <a:prstGeom prst="rect">
            <a:avLst/>
          </a:prstGeom>
          <a:noFill/>
          <a:ln>
            <a:noFill/>
          </a:ln>
        </p:spPr>
      </p:pic>
      <p:sp>
        <p:nvSpPr>
          <p:cNvPr id="1271" name="Google Shape;1271;p95"/>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23. Deriving Intermediate Velocity (II)</a:t>
            </a:r>
            <a:endParaRPr/>
          </a:p>
        </p:txBody>
      </p:sp>
      <p:sp>
        <p:nvSpPr>
          <p:cNvPr id="1272" name="Google Shape;1272;p95"/>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pic>
        <p:nvPicPr>
          <p:cNvPr id="1277" name="Google Shape;1277;p9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78" name="Google Shape;1278;p96" descr="image.png"/>
          <p:cNvPicPr preferRelativeResize="0"/>
          <p:nvPr/>
        </p:nvPicPr>
        <p:blipFill rotWithShape="1">
          <a:blip r:embed="rId4">
            <a:alphaModFix/>
          </a:blip>
          <a:srcRect/>
          <a:stretch/>
        </p:blipFill>
        <p:spPr>
          <a:xfrm>
            <a:off x="571500" y="2308770"/>
            <a:ext cx="11049000" cy="1768524"/>
          </a:xfrm>
          <a:prstGeom prst="rect">
            <a:avLst/>
          </a:prstGeom>
          <a:noFill/>
          <a:ln>
            <a:noFill/>
          </a:ln>
        </p:spPr>
      </p:pic>
      <p:pic>
        <p:nvPicPr>
          <p:cNvPr id="1279" name="Google Shape;1279;p96" descr="image.png"/>
          <p:cNvPicPr preferRelativeResize="0"/>
          <p:nvPr/>
        </p:nvPicPr>
        <p:blipFill rotWithShape="1">
          <a:blip r:embed="rId5">
            <a:alphaModFix/>
          </a:blip>
          <a:srcRect/>
          <a:stretch/>
        </p:blipFill>
        <p:spPr>
          <a:xfrm>
            <a:off x="571500" y="4904300"/>
            <a:ext cx="11049000" cy="1737270"/>
          </a:xfrm>
          <a:prstGeom prst="rect">
            <a:avLst/>
          </a:prstGeom>
          <a:noFill/>
          <a:ln>
            <a:noFill/>
          </a:ln>
        </p:spPr>
      </p:pic>
      <p:sp>
        <p:nvSpPr>
          <p:cNvPr id="1280" name="Google Shape;1280;p96"/>
          <p:cNvSpPr txBox="1"/>
          <p:nvPr/>
        </p:nvSpPr>
        <p:spPr>
          <a:xfrm>
            <a:off x="571500" y="1609725"/>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Factor the left side and clear the fraction on the right.</a:t>
            </a:r>
            <a:endParaRPr/>
          </a:p>
        </p:txBody>
      </p:sp>
      <p:sp>
        <p:nvSpPr>
          <p:cNvPr id="1281" name="Google Shape;1281;p96"/>
          <p:cNvSpPr txBox="1"/>
          <p:nvPr/>
        </p:nvSpPr>
        <p:spPr>
          <a:xfrm>
            <a:off x="571500" y="441067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Inter"/>
                <a:ea typeface="Inter"/>
                <a:cs typeface="Inter"/>
                <a:sym typeface="Inter"/>
              </a:rPr>
              <a:t>Multiply both sides by to completely isolate the velocity term.</a:t>
            </a:r>
            <a:endParaRPr/>
          </a:p>
        </p:txBody>
      </p:sp>
      <p:sp>
        <p:nvSpPr>
          <p:cNvPr id="1282" name="Google Shape;1282;p96"/>
          <p:cNvSpPr txBox="1"/>
          <p:nvPr/>
        </p:nvSpPr>
        <p:spPr>
          <a:xfrm>
            <a:off x="571500" y="7180361"/>
            <a:ext cx="11049000" cy="0"/>
          </a:xfrm>
          <a:prstGeom prst="rect">
            <a:avLst/>
          </a:prstGeom>
          <a:noFill/>
          <a:ln>
            <a:noFill/>
          </a:ln>
        </p:spPr>
        <p:txBody>
          <a:bodyPr spcFirstLastPara="1" wrap="square" lIns="0" tIns="0" rIns="0" bIns="0" anchor="t" anchorCtr="0">
            <a:noAutofit/>
          </a:bodyPr>
          <a:lstStyle/>
          <a:p>
            <a:pPr marL="0" marR="0" lvl="0" indent="0" algn="ctr" rtl="0">
              <a:lnSpc>
                <a:spcPct val="159944"/>
              </a:lnSpc>
              <a:spcBef>
                <a:spcPts val="0"/>
              </a:spcBef>
              <a:spcAft>
                <a:spcPts val="0"/>
              </a:spcAft>
              <a:buNone/>
            </a:pPr>
            <a:endParaRPr dirty="0"/>
          </a:p>
        </p:txBody>
      </p:sp>
      <p:sp>
        <p:nvSpPr>
          <p:cNvPr id="1283" name="Google Shape;1283;p96"/>
          <p:cNvSpPr txBox="1"/>
          <p:nvPr/>
        </p:nvSpPr>
        <p:spPr>
          <a:xfrm>
            <a:off x="914400" y="2604045"/>
            <a:ext cx="27243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475569"/>
                </a:solidFill>
                <a:latin typeface="Inter SemiBold"/>
                <a:ea typeface="Inter SemiBold"/>
                <a:cs typeface="Inter SemiBold"/>
                <a:sym typeface="Inter SemiBold"/>
              </a:rPr>
              <a:t>Factor out gravity ():</a:t>
            </a:r>
            <a:endParaRPr/>
          </a:p>
        </p:txBody>
      </p:sp>
      <p:pic>
        <p:nvPicPr>
          <p:cNvPr id="1284" name="Google Shape;1284;p96" descr="image.png"/>
          <p:cNvPicPr preferRelativeResize="0"/>
          <p:nvPr/>
        </p:nvPicPr>
        <p:blipFill rotWithShape="1">
          <a:blip r:embed="rId6">
            <a:alphaModFix/>
          </a:blip>
          <a:srcRect/>
          <a:stretch/>
        </p:blipFill>
        <p:spPr>
          <a:xfrm>
            <a:off x="4601765" y="3207841"/>
            <a:ext cx="3036093" cy="574178"/>
          </a:xfrm>
          <a:prstGeom prst="rect">
            <a:avLst/>
          </a:prstGeom>
          <a:noFill/>
          <a:ln>
            <a:noFill/>
          </a:ln>
        </p:spPr>
      </p:pic>
      <p:sp>
        <p:nvSpPr>
          <p:cNvPr id="1285" name="Google Shape;1285;p96"/>
          <p:cNvSpPr txBox="1"/>
          <p:nvPr/>
        </p:nvSpPr>
        <p:spPr>
          <a:xfrm>
            <a:off x="914400" y="5452616"/>
            <a:ext cx="2044700" cy="443198"/>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1D4ED8"/>
                </a:solidFill>
                <a:latin typeface="Inter SemiBold"/>
                <a:ea typeface="Inter SemiBold"/>
                <a:cs typeface="Inter SemiBold"/>
                <a:sym typeface="Inter SemiBold"/>
              </a:rPr>
              <a:t>Final Result:</a:t>
            </a:r>
            <a:endParaRPr dirty="0"/>
          </a:p>
        </p:txBody>
      </p:sp>
      <p:pic>
        <p:nvPicPr>
          <p:cNvPr id="1286" name="Google Shape;1286;p96" descr="image.png"/>
          <p:cNvPicPr preferRelativeResize="0"/>
          <p:nvPr/>
        </p:nvPicPr>
        <p:blipFill rotWithShape="1">
          <a:blip r:embed="rId7">
            <a:alphaModFix/>
          </a:blip>
          <a:srcRect/>
          <a:stretch/>
        </p:blipFill>
        <p:spPr>
          <a:xfrm>
            <a:off x="4601765" y="5376862"/>
            <a:ext cx="3121818" cy="542925"/>
          </a:xfrm>
          <a:prstGeom prst="rect">
            <a:avLst/>
          </a:prstGeom>
          <a:noFill/>
          <a:ln>
            <a:noFill/>
          </a:ln>
        </p:spPr>
      </p:pic>
      <p:sp>
        <p:nvSpPr>
          <p:cNvPr id="1287" name="Google Shape;1287;p96"/>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3A8A"/>
                </a:solidFill>
                <a:latin typeface="Merriweather"/>
                <a:ea typeface="Merriweather"/>
                <a:cs typeface="Merriweather"/>
                <a:sym typeface="Merriweather"/>
              </a:rPr>
              <a:t>24. Deriving Intermediate Velocity (III)</a:t>
            </a:r>
            <a:endParaRPr/>
          </a:p>
        </p:txBody>
      </p:sp>
      <p:sp>
        <p:nvSpPr>
          <p:cNvPr id="1288" name="Google Shape;1288;p96"/>
          <p:cNvSpPr/>
          <p:nvPr/>
        </p:nvSpPr>
        <p:spPr>
          <a:xfrm>
            <a:off x="571500" y="12096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92"/>
        <p:cNvGrpSpPr/>
        <p:nvPr/>
      </p:nvGrpSpPr>
      <p:grpSpPr>
        <a:xfrm>
          <a:off x="0" y="0"/>
          <a:ext cx="0" cy="0"/>
          <a:chOff x="0" y="0"/>
          <a:chExt cx="0" cy="0"/>
        </a:xfrm>
      </p:grpSpPr>
      <p:pic>
        <p:nvPicPr>
          <p:cNvPr id="1293" name="Google Shape;1293;p97"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94" name="Google Shape;1294;p97"/>
          <p:cNvSpPr txBox="1"/>
          <p:nvPr/>
        </p:nvSpPr>
        <p:spPr>
          <a:xfrm>
            <a:off x="571500" y="1428750"/>
            <a:ext cx="5600700"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Problem Setup</a:t>
            </a:r>
            <a:endParaRPr/>
          </a:p>
        </p:txBody>
      </p:sp>
      <p:sp>
        <p:nvSpPr>
          <p:cNvPr id="1295" name="Google Shape;1295;p97"/>
          <p:cNvSpPr txBox="1"/>
          <p:nvPr/>
        </p:nvSpPr>
        <p:spPr>
          <a:xfrm>
            <a:off x="571500" y="1943100"/>
            <a:ext cx="5334000" cy="841176"/>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Bob of mass m suspended by string length L. Imparted horizontal velocity v0 at lowest point A. String slackens at highest point C.</a:t>
            </a:r>
            <a:endParaRPr/>
          </a:p>
        </p:txBody>
      </p:sp>
      <p:sp>
        <p:nvSpPr>
          <p:cNvPr id="1296" name="Google Shape;1296;p97"/>
          <p:cNvSpPr txBox="1"/>
          <p:nvPr/>
        </p:nvSpPr>
        <p:spPr>
          <a:xfrm>
            <a:off x="809625" y="2898576"/>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Point A: Lowest</a:t>
            </a:r>
            <a:endParaRPr/>
          </a:p>
        </p:txBody>
      </p:sp>
      <p:sp>
        <p:nvSpPr>
          <p:cNvPr id="1297" name="Google Shape;1297;p97"/>
          <p:cNvSpPr txBox="1"/>
          <p:nvPr/>
        </p:nvSpPr>
        <p:spPr>
          <a:xfrm>
            <a:off x="809625" y="3293268"/>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Point B: Middle</a:t>
            </a:r>
            <a:endParaRPr/>
          </a:p>
        </p:txBody>
      </p:sp>
      <p:sp>
        <p:nvSpPr>
          <p:cNvPr id="1298" name="Google Shape;1298;p97"/>
          <p:cNvSpPr txBox="1"/>
          <p:nvPr/>
        </p:nvSpPr>
        <p:spPr>
          <a:xfrm>
            <a:off x="809625" y="3687960"/>
            <a:ext cx="5095875"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Point C: Highest</a:t>
            </a:r>
            <a:endParaRPr/>
          </a:p>
        </p:txBody>
      </p:sp>
      <p:sp>
        <p:nvSpPr>
          <p:cNvPr id="1299" name="Google Shape;1299;p97"/>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5.7: Vertical Pendulum</a:t>
            </a:r>
            <a:endParaRPr/>
          </a:p>
        </p:txBody>
      </p:sp>
      <p:sp>
        <p:nvSpPr>
          <p:cNvPr id="1300" name="Google Shape;1300;p97"/>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301" name="Google Shape;1301;p97" descr="image.png"/>
          <p:cNvPicPr preferRelativeResize="0"/>
          <p:nvPr/>
        </p:nvPicPr>
        <p:blipFill rotWithShape="1">
          <a:blip r:embed="rId4">
            <a:alphaModFix/>
          </a:blip>
          <a:srcRect/>
          <a:stretch/>
        </p:blipFill>
        <p:spPr>
          <a:xfrm>
            <a:off x="571500" y="2898576"/>
            <a:ext cx="85725" cy="180975"/>
          </a:xfrm>
          <a:prstGeom prst="rect">
            <a:avLst/>
          </a:prstGeom>
          <a:noFill/>
          <a:ln>
            <a:noFill/>
          </a:ln>
        </p:spPr>
      </p:pic>
      <p:pic>
        <p:nvPicPr>
          <p:cNvPr id="1302" name="Google Shape;1302;p97" descr="image.png"/>
          <p:cNvPicPr preferRelativeResize="0"/>
          <p:nvPr/>
        </p:nvPicPr>
        <p:blipFill rotWithShape="1">
          <a:blip r:embed="rId4">
            <a:alphaModFix/>
          </a:blip>
          <a:srcRect/>
          <a:stretch/>
        </p:blipFill>
        <p:spPr>
          <a:xfrm>
            <a:off x="571500" y="3293268"/>
            <a:ext cx="85725" cy="180975"/>
          </a:xfrm>
          <a:prstGeom prst="rect">
            <a:avLst/>
          </a:prstGeom>
          <a:noFill/>
          <a:ln>
            <a:noFill/>
          </a:ln>
        </p:spPr>
      </p:pic>
      <p:pic>
        <p:nvPicPr>
          <p:cNvPr id="1303" name="Google Shape;1303;p97" descr="image.png"/>
          <p:cNvPicPr preferRelativeResize="0"/>
          <p:nvPr/>
        </p:nvPicPr>
        <p:blipFill rotWithShape="1">
          <a:blip r:embed="rId4">
            <a:alphaModFix/>
          </a:blip>
          <a:srcRect/>
          <a:stretch/>
        </p:blipFill>
        <p:spPr>
          <a:xfrm>
            <a:off x="571500" y="3687960"/>
            <a:ext cx="85725" cy="180975"/>
          </a:xfrm>
          <a:prstGeom prst="rect">
            <a:avLst/>
          </a:prstGeom>
          <a:noFill/>
          <a:ln>
            <a:noFill/>
          </a:ln>
        </p:spPr>
      </p:pic>
      <p:pic>
        <p:nvPicPr>
          <p:cNvPr id="1304" name="Google Shape;1304;p97">
            <a:hlinkClick r:id="rId5"/>
          </p:cNvPr>
          <p:cNvPicPr preferRelativeResize="0"/>
          <p:nvPr/>
        </p:nvPicPr>
        <p:blipFill>
          <a:blip r:embed="rId6">
            <a:alphaModFix/>
          </a:blip>
          <a:stretch>
            <a:fillRect/>
          </a:stretch>
        </p:blipFill>
        <p:spPr>
          <a:xfrm>
            <a:off x="6172200" y="1413276"/>
            <a:ext cx="5772150" cy="440649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pic>
        <p:nvPicPr>
          <p:cNvPr id="1309" name="Google Shape;1309;p9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310" name="Google Shape;1310;p98"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1311" name="Google Shape;1311;p98"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1312" name="Google Shape;1312;p98" descr="image.png"/>
          <p:cNvPicPr preferRelativeResize="0"/>
          <p:nvPr/>
        </p:nvPicPr>
        <p:blipFill rotWithShape="1">
          <a:blip r:embed="rId6">
            <a:alphaModFix/>
          </a:blip>
          <a:srcRect/>
          <a:stretch/>
        </p:blipFill>
        <p:spPr>
          <a:xfrm>
            <a:off x="866775" y="2390775"/>
            <a:ext cx="4743450" cy="1497062"/>
          </a:xfrm>
          <a:prstGeom prst="rect">
            <a:avLst/>
          </a:prstGeom>
          <a:noFill/>
          <a:ln>
            <a:noFill/>
          </a:ln>
        </p:spPr>
      </p:pic>
      <p:pic>
        <p:nvPicPr>
          <p:cNvPr id="1313" name="Google Shape;1313;p98" descr="image.png"/>
          <p:cNvPicPr preferRelativeResize="0"/>
          <p:nvPr/>
        </p:nvPicPr>
        <p:blipFill rotWithShape="1">
          <a:blip r:embed="rId7">
            <a:alphaModFix/>
          </a:blip>
          <a:srcRect/>
          <a:stretch/>
        </p:blipFill>
        <p:spPr>
          <a:xfrm>
            <a:off x="6581775" y="2390775"/>
            <a:ext cx="4743450" cy="1439614"/>
          </a:xfrm>
          <a:prstGeom prst="rect">
            <a:avLst/>
          </a:prstGeom>
          <a:noFill/>
          <a:ln>
            <a:noFill/>
          </a:ln>
        </p:spPr>
      </p:pic>
      <p:pic>
        <p:nvPicPr>
          <p:cNvPr id="1314" name="Google Shape;1314;p98" descr="image.png"/>
          <p:cNvPicPr preferRelativeResize="0"/>
          <p:nvPr/>
        </p:nvPicPr>
        <p:blipFill rotWithShape="1">
          <a:blip r:embed="rId8">
            <a:alphaModFix/>
          </a:blip>
          <a:srcRect/>
          <a:stretch/>
        </p:blipFill>
        <p:spPr>
          <a:xfrm>
            <a:off x="10172700" y="561975"/>
            <a:ext cx="1447800" cy="371475"/>
          </a:xfrm>
          <a:prstGeom prst="rect">
            <a:avLst/>
          </a:prstGeom>
          <a:noFill/>
          <a:ln>
            <a:noFill/>
          </a:ln>
        </p:spPr>
      </p:pic>
      <p:sp>
        <p:nvSpPr>
          <p:cNvPr id="1315" name="Google Shape;1315;p98"/>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(i) Finding v0</a:t>
            </a:r>
            <a:endParaRPr/>
          </a:p>
        </p:txBody>
      </p:sp>
      <p:sp>
        <p:nvSpPr>
          <p:cNvPr id="1316" name="Google Shape;1316;p98"/>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(ii &amp; iii) Speeds and Ratios</a:t>
            </a:r>
            <a:endParaRPr/>
          </a:p>
        </p:txBody>
      </p:sp>
      <p:pic>
        <p:nvPicPr>
          <p:cNvPr id="1317" name="Google Shape;1317;p98" descr="image.png"/>
          <p:cNvPicPr preferRelativeResize="0"/>
          <p:nvPr/>
        </p:nvPicPr>
        <p:blipFill rotWithShape="1">
          <a:blip r:embed="rId9">
            <a:alphaModFix/>
          </a:blip>
          <a:srcRect/>
          <a:stretch/>
        </p:blipFill>
        <p:spPr>
          <a:xfrm>
            <a:off x="1114425" y="2543175"/>
            <a:ext cx="2134344" cy="356741"/>
          </a:xfrm>
          <a:prstGeom prst="rect">
            <a:avLst/>
          </a:prstGeom>
          <a:noFill/>
          <a:ln>
            <a:noFill/>
          </a:ln>
        </p:spPr>
      </p:pic>
      <p:pic>
        <p:nvPicPr>
          <p:cNvPr id="1318" name="Google Shape;1318;p98" descr="image.png"/>
          <p:cNvPicPr preferRelativeResize="0"/>
          <p:nvPr/>
        </p:nvPicPr>
        <p:blipFill rotWithShape="1">
          <a:blip r:embed="rId10">
            <a:alphaModFix/>
          </a:blip>
          <a:srcRect/>
          <a:stretch/>
        </p:blipFill>
        <p:spPr>
          <a:xfrm>
            <a:off x="1114425" y="2995166"/>
            <a:ext cx="2737991" cy="322510"/>
          </a:xfrm>
          <a:prstGeom prst="rect">
            <a:avLst/>
          </a:prstGeom>
          <a:noFill/>
          <a:ln>
            <a:noFill/>
          </a:ln>
        </p:spPr>
      </p:pic>
      <p:pic>
        <p:nvPicPr>
          <p:cNvPr id="1319" name="Google Shape;1319;p98" descr="image.png"/>
          <p:cNvPicPr preferRelativeResize="0"/>
          <p:nvPr/>
        </p:nvPicPr>
        <p:blipFill rotWithShape="1">
          <a:blip r:embed="rId11">
            <a:alphaModFix/>
          </a:blip>
          <a:srcRect/>
          <a:stretch/>
        </p:blipFill>
        <p:spPr>
          <a:xfrm>
            <a:off x="1114425" y="3412926"/>
            <a:ext cx="2867471" cy="322510"/>
          </a:xfrm>
          <a:prstGeom prst="rect">
            <a:avLst/>
          </a:prstGeom>
          <a:noFill/>
          <a:ln>
            <a:noFill/>
          </a:ln>
        </p:spPr>
      </p:pic>
      <p:pic>
        <p:nvPicPr>
          <p:cNvPr id="1320" name="Google Shape;1320;p98" descr="image.png"/>
          <p:cNvPicPr preferRelativeResize="0"/>
          <p:nvPr/>
        </p:nvPicPr>
        <p:blipFill rotWithShape="1">
          <a:blip r:embed="rId12">
            <a:alphaModFix/>
          </a:blip>
          <a:srcRect/>
          <a:stretch/>
        </p:blipFill>
        <p:spPr>
          <a:xfrm>
            <a:off x="6829425" y="2543175"/>
            <a:ext cx="977056" cy="257770"/>
          </a:xfrm>
          <a:prstGeom prst="rect">
            <a:avLst/>
          </a:prstGeom>
          <a:noFill/>
          <a:ln>
            <a:noFill/>
          </a:ln>
        </p:spPr>
      </p:pic>
      <p:pic>
        <p:nvPicPr>
          <p:cNvPr id="1321" name="Google Shape;1321;p98" descr="image.png"/>
          <p:cNvPicPr preferRelativeResize="0"/>
          <p:nvPr/>
        </p:nvPicPr>
        <p:blipFill rotWithShape="1">
          <a:blip r:embed="rId13">
            <a:alphaModFix/>
          </a:blip>
          <a:srcRect/>
          <a:stretch/>
        </p:blipFill>
        <p:spPr>
          <a:xfrm>
            <a:off x="6829425" y="2896195"/>
            <a:ext cx="2729210" cy="322510"/>
          </a:xfrm>
          <a:prstGeom prst="rect">
            <a:avLst/>
          </a:prstGeom>
          <a:noFill/>
          <a:ln>
            <a:noFill/>
          </a:ln>
        </p:spPr>
      </p:pic>
      <p:pic>
        <p:nvPicPr>
          <p:cNvPr id="1322" name="Google Shape;1322;p98" descr="image.png"/>
          <p:cNvPicPr preferRelativeResize="0"/>
          <p:nvPr/>
        </p:nvPicPr>
        <p:blipFill rotWithShape="1">
          <a:blip r:embed="rId14">
            <a:alphaModFix/>
          </a:blip>
          <a:srcRect/>
          <a:stretch/>
        </p:blipFill>
        <p:spPr>
          <a:xfrm>
            <a:off x="6829425" y="3313955"/>
            <a:ext cx="2127944" cy="364033"/>
          </a:xfrm>
          <a:prstGeom prst="rect">
            <a:avLst/>
          </a:prstGeom>
          <a:noFill/>
          <a:ln>
            <a:noFill/>
          </a:ln>
        </p:spPr>
      </p:pic>
      <p:sp>
        <p:nvSpPr>
          <p:cNvPr id="1323" name="Google Shape;1323;p98"/>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5.7: Calculations</a:t>
            </a:r>
            <a:endParaRPr/>
          </a:p>
        </p:txBody>
      </p:sp>
      <p:sp>
        <p:nvSpPr>
          <p:cNvPr id="1324" name="Google Shape;1324;p98"/>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pic>
        <p:nvPicPr>
          <p:cNvPr id="1329" name="Google Shape;1329;p9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30" name="Google Shape;1330;p99"/>
          <p:cNvSpPr txBox="1"/>
          <p:nvPr/>
        </p:nvSpPr>
        <p:spPr>
          <a:xfrm>
            <a:off x="571500" y="1428750"/>
            <a:ext cx="5600700"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Equilibrium Position</a:t>
            </a:r>
            <a:endParaRPr/>
          </a:p>
        </p:txBody>
      </p:sp>
      <p:sp>
        <p:nvSpPr>
          <p:cNvPr id="1331" name="Google Shape;1331;p99"/>
          <p:cNvSpPr txBox="1"/>
          <p:nvPr/>
        </p:nvSpPr>
        <p:spPr>
          <a:xfrm>
            <a:off x="571500" y="1943100"/>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For an ideal spring, Hooke's Law states Fs = -kx, where k is the spring constant.</a:t>
            </a:r>
            <a:endParaRPr/>
          </a:p>
        </p:txBody>
      </p:sp>
      <p:sp>
        <p:nvSpPr>
          <p:cNvPr id="1332" name="Google Shape;1332;p99"/>
          <p:cNvSpPr txBox="1"/>
          <p:nvPr/>
        </p:nvSpPr>
        <p:spPr>
          <a:xfrm>
            <a:off x="571500" y="2618184"/>
            <a:ext cx="533400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When the block is at the equilibrium position (x = 0), the spring force Fs is exactly 0.</a:t>
            </a:r>
            <a:endParaRPr/>
          </a:p>
        </p:txBody>
      </p:sp>
      <p:sp>
        <p:nvSpPr>
          <p:cNvPr id="1333" name="Google Shape;1333;p99"/>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5.1 Spring Potential Energy &amp; Hooke's Law</a:t>
            </a:r>
            <a:endParaRPr/>
          </a:p>
        </p:txBody>
      </p:sp>
      <p:sp>
        <p:nvSpPr>
          <p:cNvPr id="1334" name="Google Shape;1334;p99"/>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335" name="Google Shape;1335;p99" descr="📱 Download our App : https://play.google.com/store/apps/details?id=com.visuallearning247.app&#10;&#10;Get Complete Course : https://www.visuallearning.in&#10;&#10;Join Telegram for Notes, NCERT solution, PYQs : https://t.me/visuallearning3D&#10;&#10;Potential energy || 3D animated explanation || class 9th || Work and Energy ||&#10;&#10;Potential energy is a form of mechanical energy associated with the position or configuration of an object within a force field. It is one of the two main types of mechanical energy, the other being kinetic energy. Potential energy is stored energy that has the potential to do work when released.&#10;&#10;This channel provides educational videos for science and technology for school board education. &#10;Animated videos for school education available in both Hindi and English." title="Potential energy || 3D animated explanation || class 9th || Work and Energy ||">
            <a:hlinkClick r:id="rId4"/>
          </p:cNvPr>
          <p:cNvPicPr preferRelativeResize="0"/>
          <p:nvPr/>
        </p:nvPicPr>
        <p:blipFill>
          <a:blip r:embed="rId5">
            <a:alphaModFix/>
          </a:blip>
          <a:stretch>
            <a:fillRect/>
          </a:stretch>
        </p:blipFill>
        <p:spPr>
          <a:xfrm>
            <a:off x="6614800" y="1428750"/>
            <a:ext cx="5167575" cy="2906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5"/>
                                        </p:tgtEl>
                                        <p:attrNameLst>
                                          <p:attrName>style.visibility</p:attrName>
                                        </p:attrNameLst>
                                      </p:cBhvr>
                                      <p:to>
                                        <p:strVal val="visible"/>
                                      </p:to>
                                    </p:set>
                                    <p:animEffect transition="in" filter="fade">
                                      <p:cBhvr>
                                        <p:cTn id="7" dur="1000"/>
                                        <p:tgtEl>
                                          <p:spTgt spid="1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0" name="Google Shape;1340;p100"/>
          <p:cNvSpPr txBox="1"/>
          <p:nvPr/>
        </p:nvSpPr>
        <p:spPr>
          <a:xfrm>
            <a:off x="620315" y="2624137"/>
            <a:ext cx="10951500" cy="8313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5400" b="1" i="0" u="none" strike="noStrike" cap="none">
                <a:solidFill>
                  <a:srgbClr val="111827"/>
                </a:solidFill>
                <a:latin typeface="Inter"/>
                <a:ea typeface="Inter"/>
                <a:cs typeface="Inter"/>
                <a:sym typeface="Inter"/>
              </a:rPr>
              <a:t>The Potential Energy of a Spring</a:t>
            </a:r>
            <a:endParaRPr/>
          </a:p>
        </p:txBody>
      </p:sp>
      <p:sp>
        <p:nvSpPr>
          <p:cNvPr id="1341" name="Google Shape;1341;p100"/>
          <p:cNvSpPr txBox="1"/>
          <p:nvPr/>
        </p:nvSpPr>
        <p:spPr>
          <a:xfrm>
            <a:off x="2571750" y="3664148"/>
            <a:ext cx="70485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B7280"/>
                </a:solidFill>
                <a:latin typeface="Inter Light"/>
                <a:ea typeface="Inter Light"/>
                <a:cs typeface="Inter Light"/>
                <a:sym typeface="Inter Light"/>
              </a:rPr>
              <a:t>Hooke's Law, Work Integration, and Energy Conservation</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345"/>
        <p:cNvGrpSpPr/>
        <p:nvPr/>
      </p:nvGrpSpPr>
      <p:grpSpPr>
        <a:xfrm>
          <a:off x="0" y="0"/>
          <a:ext cx="0" cy="0"/>
          <a:chOff x="0" y="0"/>
          <a:chExt cx="0" cy="0"/>
        </a:xfrm>
      </p:grpSpPr>
      <p:pic>
        <p:nvPicPr>
          <p:cNvPr id="1346" name="Google Shape;1346;p101" descr="image.png"/>
          <p:cNvPicPr preferRelativeResize="0"/>
          <p:nvPr/>
        </p:nvPicPr>
        <p:blipFill rotWithShape="1">
          <a:blip r:embed="rId3">
            <a:alphaModFix/>
          </a:blip>
          <a:srcRect/>
          <a:stretch/>
        </p:blipFill>
        <p:spPr>
          <a:xfrm>
            <a:off x="6334125" y="1514475"/>
            <a:ext cx="5276850" cy="4969073"/>
          </a:xfrm>
          <a:prstGeom prst="rect">
            <a:avLst/>
          </a:prstGeom>
          <a:noFill/>
          <a:ln>
            <a:noFill/>
          </a:ln>
        </p:spPr>
      </p:pic>
      <p:pic>
        <p:nvPicPr>
          <p:cNvPr id="1347" name="Google Shape;1347;p101" descr="image.png"/>
          <p:cNvPicPr preferRelativeResize="0"/>
          <p:nvPr/>
        </p:nvPicPr>
        <p:blipFill rotWithShape="1">
          <a:blip r:embed="rId4">
            <a:alphaModFix/>
          </a:blip>
          <a:srcRect/>
          <a:stretch/>
        </p:blipFill>
        <p:spPr>
          <a:xfrm>
            <a:off x="11394578" y="85725"/>
            <a:ext cx="711696" cy="180975"/>
          </a:xfrm>
          <a:prstGeom prst="rect">
            <a:avLst/>
          </a:prstGeom>
          <a:noFill/>
          <a:ln>
            <a:noFill/>
          </a:ln>
        </p:spPr>
      </p:pic>
      <p:sp>
        <p:nvSpPr>
          <p:cNvPr id="1348" name="Google Shape;1348;p101"/>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The Spring System</a:t>
            </a:r>
            <a:endParaRPr/>
          </a:p>
        </p:txBody>
      </p:sp>
      <p:sp>
        <p:nvSpPr>
          <p:cNvPr id="1349" name="Google Shape;1349;p101"/>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50" name="Google Shape;1350;p101"/>
          <p:cNvSpPr txBox="1"/>
          <p:nvPr/>
        </p:nvSpPr>
        <p:spPr>
          <a:xfrm>
            <a:off x="914400" y="1514475"/>
            <a:ext cx="4943400" cy="16065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74151"/>
                </a:solidFill>
                <a:latin typeface="Inter"/>
                <a:ea typeface="Inter"/>
                <a:cs typeface="Inter"/>
                <a:sym typeface="Inter"/>
              </a:rPr>
              <a:t>The System:</a:t>
            </a:r>
            <a:r>
              <a:rPr lang="en-US" sz="1800" b="0" i="0" u="none" strike="noStrike" cap="none">
                <a:solidFill>
                  <a:srgbClr val="374151"/>
                </a:solidFill>
                <a:latin typeface="Inter"/>
                <a:ea typeface="Inter"/>
                <a:cs typeface="Inter"/>
                <a:sym typeface="Inter"/>
              </a:rPr>
              <a:t> A block attached to one end of a light (massless) spring resting on a smooth horizontal surface. The other end is attached to a rigid wall.</a:t>
            </a:r>
            <a:endParaRPr/>
          </a:p>
        </p:txBody>
      </p:sp>
      <p:sp>
        <p:nvSpPr>
          <p:cNvPr id="1351" name="Google Shape;1351;p101"/>
          <p:cNvSpPr txBox="1"/>
          <p:nvPr/>
        </p:nvSpPr>
        <p:spPr>
          <a:xfrm>
            <a:off x="914400" y="3167657"/>
            <a:ext cx="4943400" cy="1772793"/>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dirty="0">
                <a:solidFill>
                  <a:srgbClr val="374151"/>
                </a:solidFill>
                <a:latin typeface="Inter"/>
                <a:ea typeface="Inter"/>
                <a:cs typeface="Inter"/>
                <a:sym typeface="Inter"/>
              </a:rPr>
              <a:t>Equilibrium:</a:t>
            </a:r>
            <a:r>
              <a:rPr lang="en-US" sz="1800" b="0" i="0" u="none" strike="noStrike" cap="none" dirty="0">
                <a:solidFill>
                  <a:srgbClr val="374151"/>
                </a:solidFill>
                <a:latin typeface="Inter"/>
                <a:ea typeface="Inter"/>
                <a:cs typeface="Inter"/>
                <a:sym typeface="Inter"/>
              </a:rPr>
              <a:t> When the block is at rest and the spring is neither stretched nor compressed, it sits at its equilibrium position (                ).</a:t>
            </a:r>
            <a:endParaRPr dirty="0"/>
          </a:p>
        </p:txBody>
      </p:sp>
      <p:sp>
        <p:nvSpPr>
          <p:cNvPr id="1352" name="Google Shape;1352;p101"/>
          <p:cNvSpPr txBox="1"/>
          <p:nvPr/>
        </p:nvSpPr>
        <p:spPr>
          <a:xfrm>
            <a:off x="914400" y="4830365"/>
            <a:ext cx="4943400" cy="16065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74151"/>
                </a:solidFill>
                <a:latin typeface="Inter"/>
                <a:ea typeface="Inter"/>
                <a:cs typeface="Inter"/>
                <a:sym typeface="Inter"/>
              </a:rPr>
              <a:t>Variable Force:</a:t>
            </a:r>
            <a:r>
              <a:rPr lang="en-US" sz="1800" b="0" i="0" u="none" strike="noStrike" cap="none">
                <a:solidFill>
                  <a:srgbClr val="374151"/>
                </a:solidFill>
                <a:latin typeface="Inter"/>
                <a:ea typeface="Inter"/>
                <a:cs typeface="Inter"/>
                <a:sym typeface="Inter"/>
              </a:rPr>
              <a:t> Unlike gravity near the Earth's surface, the force a spring exerts changes depending on its displacement. It is a conservative, variable force.</a:t>
            </a:r>
            <a:endParaRPr/>
          </a:p>
        </p:txBody>
      </p:sp>
      <p:pic>
        <p:nvPicPr>
          <p:cNvPr id="1353" name="Google Shape;1353;p101" descr="image.png"/>
          <p:cNvPicPr preferRelativeResize="0"/>
          <p:nvPr/>
        </p:nvPicPr>
        <p:blipFill rotWithShape="1">
          <a:blip r:embed="rId5">
            <a:alphaModFix/>
          </a:blip>
          <a:srcRect/>
          <a:stretch/>
        </p:blipFill>
        <p:spPr>
          <a:xfrm>
            <a:off x="581025" y="1552575"/>
            <a:ext cx="114300" cy="200025"/>
          </a:xfrm>
          <a:prstGeom prst="rect">
            <a:avLst/>
          </a:prstGeom>
          <a:noFill/>
          <a:ln>
            <a:noFill/>
          </a:ln>
        </p:spPr>
      </p:pic>
      <p:pic>
        <p:nvPicPr>
          <p:cNvPr id="1354" name="Google Shape;1354;p101" descr="image.png"/>
          <p:cNvPicPr preferRelativeResize="0"/>
          <p:nvPr/>
        </p:nvPicPr>
        <p:blipFill rotWithShape="1">
          <a:blip r:embed="rId5">
            <a:alphaModFix/>
          </a:blip>
          <a:srcRect/>
          <a:stretch/>
        </p:blipFill>
        <p:spPr>
          <a:xfrm>
            <a:off x="581025" y="3205757"/>
            <a:ext cx="114300" cy="200025"/>
          </a:xfrm>
          <a:prstGeom prst="rect">
            <a:avLst/>
          </a:prstGeom>
          <a:noFill/>
          <a:ln>
            <a:noFill/>
          </a:ln>
        </p:spPr>
      </p:pic>
      <p:pic>
        <p:nvPicPr>
          <p:cNvPr id="1355" name="Google Shape;1355;p101" descr="image.png"/>
          <p:cNvPicPr preferRelativeResize="0"/>
          <p:nvPr/>
        </p:nvPicPr>
        <p:blipFill rotWithShape="1">
          <a:blip r:embed="rId6">
            <a:alphaModFix/>
          </a:blip>
          <a:srcRect/>
          <a:stretch/>
        </p:blipFill>
        <p:spPr>
          <a:xfrm>
            <a:off x="2002972" y="4554140"/>
            <a:ext cx="810517" cy="276225"/>
          </a:xfrm>
          <a:prstGeom prst="rect">
            <a:avLst/>
          </a:prstGeom>
          <a:noFill/>
          <a:ln>
            <a:noFill/>
          </a:ln>
        </p:spPr>
      </p:pic>
      <p:pic>
        <p:nvPicPr>
          <p:cNvPr id="1356" name="Google Shape;1356;p101" descr="image.png"/>
          <p:cNvPicPr preferRelativeResize="0"/>
          <p:nvPr/>
        </p:nvPicPr>
        <p:blipFill rotWithShape="1">
          <a:blip r:embed="rId5">
            <a:alphaModFix/>
          </a:blip>
          <a:srcRect/>
          <a:stretch/>
        </p:blipFill>
        <p:spPr>
          <a:xfrm>
            <a:off x="581025" y="4868465"/>
            <a:ext cx="114300" cy="200025"/>
          </a:xfrm>
          <a:prstGeom prst="rect">
            <a:avLst/>
          </a:prstGeom>
          <a:noFill/>
          <a:ln>
            <a:noFill/>
          </a:ln>
        </p:spPr>
      </p:pic>
      <p:pic>
        <p:nvPicPr>
          <p:cNvPr id="1357" name="Google Shape;1357;p101"/>
          <p:cNvPicPr preferRelativeResize="0"/>
          <p:nvPr/>
        </p:nvPicPr>
        <p:blipFill>
          <a:blip r:embed="rId7">
            <a:alphaModFix/>
          </a:blip>
          <a:stretch>
            <a:fillRect/>
          </a:stretch>
        </p:blipFill>
        <p:spPr>
          <a:xfrm>
            <a:off x="6076863" y="1065813"/>
            <a:ext cx="5610225" cy="55721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pic>
        <p:nvPicPr>
          <p:cNvPr id="1362" name="Google Shape;1362;p102" descr="image.png"/>
          <p:cNvPicPr preferRelativeResize="0"/>
          <p:nvPr/>
        </p:nvPicPr>
        <p:blipFill rotWithShape="1">
          <a:blip r:embed="rId3">
            <a:alphaModFix/>
          </a:blip>
          <a:srcRect/>
          <a:stretch/>
        </p:blipFill>
        <p:spPr>
          <a:xfrm>
            <a:off x="581025" y="2674441"/>
            <a:ext cx="11029950" cy="1778198"/>
          </a:xfrm>
          <a:prstGeom prst="rect">
            <a:avLst/>
          </a:prstGeom>
          <a:noFill/>
          <a:ln>
            <a:noFill/>
          </a:ln>
        </p:spPr>
      </p:pic>
      <p:pic>
        <p:nvPicPr>
          <p:cNvPr id="1363" name="Google Shape;1363;p102" descr="image.png"/>
          <p:cNvPicPr preferRelativeResize="0"/>
          <p:nvPr/>
        </p:nvPicPr>
        <p:blipFill rotWithShape="1">
          <a:blip r:embed="rId4">
            <a:alphaModFix/>
          </a:blip>
          <a:srcRect/>
          <a:stretch/>
        </p:blipFill>
        <p:spPr>
          <a:xfrm>
            <a:off x="581025" y="4786014"/>
            <a:ext cx="11029950" cy="1956467"/>
          </a:xfrm>
          <a:prstGeom prst="rect">
            <a:avLst/>
          </a:prstGeom>
          <a:noFill/>
          <a:ln>
            <a:noFill/>
          </a:ln>
        </p:spPr>
      </p:pic>
      <p:sp>
        <p:nvSpPr>
          <p:cNvPr id="1364" name="Google Shape;1364;p102"/>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Hooke's Law</a:t>
            </a:r>
            <a:endParaRPr/>
          </a:p>
        </p:txBody>
      </p:sp>
      <p:sp>
        <p:nvSpPr>
          <p:cNvPr id="1365" name="Google Shape;1365;p102"/>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66" name="Google Shape;1366;p102"/>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relationship between the spring's restoring force (       ) and its displacement (       ) from equilibrium is defined by Hooke's Law.</a:t>
            </a:r>
            <a:endParaRPr/>
          </a:p>
        </p:txBody>
      </p:sp>
      <p:pic>
        <p:nvPicPr>
          <p:cNvPr id="1367" name="Google Shape;1367;p102" descr="image.png"/>
          <p:cNvPicPr preferRelativeResize="0"/>
          <p:nvPr/>
        </p:nvPicPr>
        <p:blipFill rotWithShape="1">
          <a:blip r:embed="rId5">
            <a:alphaModFix/>
          </a:blip>
          <a:srcRect/>
          <a:stretch/>
        </p:blipFill>
        <p:spPr>
          <a:xfrm>
            <a:off x="6711254" y="1616700"/>
            <a:ext cx="381000" cy="357187"/>
          </a:xfrm>
          <a:prstGeom prst="rect">
            <a:avLst/>
          </a:prstGeom>
          <a:noFill/>
          <a:ln>
            <a:noFill/>
          </a:ln>
        </p:spPr>
      </p:pic>
      <p:pic>
        <p:nvPicPr>
          <p:cNvPr id="1368" name="Google Shape;1368;p102" descr="image.png"/>
          <p:cNvPicPr preferRelativeResize="0"/>
          <p:nvPr/>
        </p:nvPicPr>
        <p:blipFill rotWithShape="1">
          <a:blip r:embed="rId6">
            <a:alphaModFix/>
          </a:blip>
          <a:srcRect/>
          <a:stretch/>
        </p:blipFill>
        <p:spPr>
          <a:xfrm>
            <a:off x="9779453" y="1668541"/>
            <a:ext cx="190500" cy="180975"/>
          </a:xfrm>
          <a:prstGeom prst="rect">
            <a:avLst/>
          </a:prstGeom>
          <a:noFill/>
          <a:ln>
            <a:noFill/>
          </a:ln>
        </p:spPr>
      </p:pic>
      <p:sp>
        <p:nvSpPr>
          <p:cNvPr id="1369" name="Google Shape;1369;p102"/>
          <p:cNvSpPr txBox="1"/>
          <p:nvPr/>
        </p:nvSpPr>
        <p:spPr>
          <a:xfrm>
            <a:off x="1019175" y="3064966"/>
            <a:ext cx="25623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Mathematical Statement:</a:t>
            </a:r>
            <a:endParaRPr/>
          </a:p>
        </p:txBody>
      </p:sp>
      <p:pic>
        <p:nvPicPr>
          <p:cNvPr id="1370" name="Google Shape;1370;p102" descr="image.png"/>
          <p:cNvPicPr preferRelativeResize="0"/>
          <p:nvPr/>
        </p:nvPicPr>
        <p:blipFill rotWithShape="1">
          <a:blip r:embed="rId7">
            <a:alphaModFix/>
          </a:blip>
          <a:srcRect/>
          <a:stretch/>
        </p:blipFill>
        <p:spPr>
          <a:xfrm>
            <a:off x="5337869" y="3685877"/>
            <a:ext cx="1563885" cy="376237"/>
          </a:xfrm>
          <a:prstGeom prst="rect">
            <a:avLst/>
          </a:prstGeom>
          <a:noFill/>
          <a:ln>
            <a:noFill/>
          </a:ln>
        </p:spPr>
      </p:pic>
      <p:sp>
        <p:nvSpPr>
          <p:cNvPr id="1371" name="Google Shape;1371;p102"/>
          <p:cNvSpPr txBox="1"/>
          <p:nvPr/>
        </p:nvSpPr>
        <p:spPr>
          <a:xfrm>
            <a:off x="1114425" y="5081289"/>
            <a:ext cx="102966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constant is the </a:t>
            </a:r>
            <a:r>
              <a:rPr lang="en-US" sz="1800" b="1" i="0" u="none" strike="noStrike" cap="none">
                <a:solidFill>
                  <a:srgbClr val="374151"/>
                </a:solidFill>
                <a:latin typeface="Inter"/>
                <a:ea typeface="Inter"/>
                <a:cs typeface="Inter"/>
                <a:sym typeface="Inter"/>
              </a:rPr>
              <a:t>spring constant</a:t>
            </a:r>
            <a:r>
              <a:rPr lang="en-US" sz="1800" b="0" i="0" u="none" strike="noStrike" cap="none">
                <a:solidFill>
                  <a:srgbClr val="374151"/>
                </a:solidFill>
                <a:latin typeface="Inter"/>
                <a:ea typeface="Inter"/>
                <a:cs typeface="Inter"/>
                <a:sym typeface="Inter"/>
              </a:rPr>
              <a:t> (Units: N m⁻¹). </a:t>
            </a:r>
            <a:endParaRPr/>
          </a:p>
        </p:txBody>
      </p:sp>
      <p:sp>
        <p:nvSpPr>
          <p:cNvPr id="1372" name="Google Shape;1372;p102"/>
          <p:cNvSpPr txBox="1"/>
          <p:nvPr/>
        </p:nvSpPr>
        <p:spPr>
          <a:xfrm>
            <a:off x="1114425" y="5648325"/>
            <a:ext cx="8190848" cy="886397"/>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The </a:t>
            </a:r>
            <a:r>
              <a:rPr lang="en-US" sz="1800" b="1" i="0" u="none" strike="noStrike" cap="none" dirty="0">
                <a:solidFill>
                  <a:srgbClr val="374151"/>
                </a:solidFill>
                <a:latin typeface="Inter"/>
                <a:ea typeface="Inter"/>
                <a:cs typeface="Inter"/>
                <a:sym typeface="Inter"/>
              </a:rPr>
              <a:t>negative sign</a:t>
            </a:r>
            <a:r>
              <a:rPr lang="en-US" sz="1800" b="0" i="0" u="none" strike="noStrike" cap="none" dirty="0">
                <a:solidFill>
                  <a:srgbClr val="374151"/>
                </a:solidFill>
                <a:latin typeface="Inter"/>
                <a:ea typeface="Inter"/>
                <a:cs typeface="Inter"/>
                <a:sym typeface="Inter"/>
              </a:rPr>
              <a:t> indicates that the force always acts in the opposite direction to the displacement (it's a restoring force).</a:t>
            </a:r>
            <a:endParaRPr dirty="0"/>
          </a:p>
        </p:txBody>
      </p:sp>
      <p:pic>
        <p:nvPicPr>
          <p:cNvPr id="1373" name="Google Shape;1373;p102" descr="image.png"/>
          <p:cNvPicPr preferRelativeResize="0"/>
          <p:nvPr/>
        </p:nvPicPr>
        <p:blipFill rotWithShape="1">
          <a:blip r:embed="rId8">
            <a:alphaModFix/>
          </a:blip>
          <a:srcRect/>
          <a:stretch/>
        </p:blipFill>
        <p:spPr>
          <a:xfrm>
            <a:off x="781050" y="5119389"/>
            <a:ext cx="114300" cy="200025"/>
          </a:xfrm>
          <a:prstGeom prst="rect">
            <a:avLst/>
          </a:prstGeom>
          <a:noFill/>
          <a:ln>
            <a:noFill/>
          </a:ln>
        </p:spPr>
      </p:pic>
      <p:pic>
        <p:nvPicPr>
          <p:cNvPr id="1374" name="Google Shape;1374;p102" descr="image.png"/>
          <p:cNvPicPr preferRelativeResize="0"/>
          <p:nvPr/>
        </p:nvPicPr>
        <p:blipFill rotWithShape="1">
          <a:blip r:embed="rId8">
            <a:alphaModFix/>
          </a:blip>
          <a:srcRect/>
          <a:stretch/>
        </p:blipFill>
        <p:spPr>
          <a:xfrm flipV="1">
            <a:off x="781050" y="5860258"/>
            <a:ext cx="114300" cy="200024"/>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pic>
        <p:nvPicPr>
          <p:cNvPr id="1379" name="Google Shape;1379;p103" descr="image.png"/>
          <p:cNvPicPr preferRelativeResize="0"/>
          <p:nvPr/>
        </p:nvPicPr>
        <p:blipFill rotWithShape="1">
          <a:blip r:embed="rId3">
            <a:alphaModFix/>
          </a:blip>
          <a:srcRect/>
          <a:stretch/>
        </p:blipFill>
        <p:spPr>
          <a:xfrm>
            <a:off x="581025" y="3416349"/>
            <a:ext cx="11029950" cy="1640085"/>
          </a:xfrm>
          <a:prstGeom prst="rect">
            <a:avLst/>
          </a:prstGeom>
          <a:noFill/>
          <a:ln>
            <a:noFill/>
          </a:ln>
        </p:spPr>
      </p:pic>
      <p:pic>
        <p:nvPicPr>
          <p:cNvPr id="1380" name="Google Shape;1380;p103" descr="image.png"/>
          <p:cNvPicPr preferRelativeResize="0"/>
          <p:nvPr/>
        </p:nvPicPr>
        <p:blipFill rotWithShape="1">
          <a:blip r:embed="rId4">
            <a:alphaModFix/>
          </a:blip>
          <a:srcRect/>
          <a:stretch/>
        </p:blipFill>
        <p:spPr>
          <a:xfrm>
            <a:off x="581025" y="5125491"/>
            <a:ext cx="11029950" cy="1681162"/>
          </a:xfrm>
          <a:prstGeom prst="rect">
            <a:avLst/>
          </a:prstGeom>
          <a:noFill/>
          <a:ln>
            <a:noFill/>
          </a:ln>
        </p:spPr>
      </p:pic>
      <p:sp>
        <p:nvSpPr>
          <p:cNvPr id="1381" name="Google Shape;1381;p103"/>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Work Done: Stretching from Equilibrium</a:t>
            </a:r>
            <a:endParaRPr/>
          </a:p>
        </p:txBody>
      </p:sp>
      <p:sp>
        <p:nvSpPr>
          <p:cNvPr id="1382" name="Google Shape;1382;p103"/>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83" name="Google Shape;1383;p103"/>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Let's calculate the work done by the spring force (          ) if the block is pulled outwards to a maximum extension .</a:t>
            </a:r>
            <a:endParaRPr/>
          </a:p>
        </p:txBody>
      </p:sp>
      <p:sp>
        <p:nvSpPr>
          <p:cNvPr id="1384" name="Google Shape;1384;p103"/>
          <p:cNvSpPr txBox="1"/>
          <p:nvPr/>
        </p:nvSpPr>
        <p:spPr>
          <a:xfrm>
            <a:off x="581025" y="2389733"/>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Because the force varies with distance, we must integrate the force function over the displacement from to .    </a:t>
            </a:r>
            <a:r>
              <a:rPr lang="en-US" sz="1800">
                <a:solidFill>
                  <a:srgbClr val="374151"/>
                </a:solidFill>
                <a:latin typeface="Inter"/>
                <a:ea typeface="Inter"/>
                <a:cs typeface="Inter"/>
                <a:sym typeface="Inter"/>
              </a:rPr>
              <a:t>:</a:t>
            </a:r>
            <a:endParaRPr/>
          </a:p>
        </p:txBody>
      </p:sp>
      <p:pic>
        <p:nvPicPr>
          <p:cNvPr id="1385" name="Google Shape;1385;p103" descr="image.png"/>
          <p:cNvPicPr preferRelativeResize="0"/>
          <p:nvPr/>
        </p:nvPicPr>
        <p:blipFill rotWithShape="1">
          <a:blip r:embed="rId5">
            <a:alphaModFix/>
          </a:blip>
          <a:srcRect/>
          <a:stretch/>
        </p:blipFill>
        <p:spPr>
          <a:xfrm>
            <a:off x="6229350" y="1608751"/>
            <a:ext cx="542925" cy="366712"/>
          </a:xfrm>
          <a:prstGeom prst="rect">
            <a:avLst/>
          </a:prstGeom>
          <a:noFill/>
          <a:ln>
            <a:noFill/>
          </a:ln>
        </p:spPr>
      </p:pic>
      <p:pic>
        <p:nvPicPr>
          <p:cNvPr id="1386" name="Google Shape;1386;p103" descr="image.png"/>
          <p:cNvPicPr preferRelativeResize="0"/>
          <p:nvPr/>
        </p:nvPicPr>
        <p:blipFill rotWithShape="1">
          <a:blip r:embed="rId6">
            <a:alphaModFix/>
          </a:blip>
          <a:srcRect/>
          <a:stretch/>
        </p:blipFill>
        <p:spPr>
          <a:xfrm>
            <a:off x="3006000" y="2073489"/>
            <a:ext cx="485775" cy="271462"/>
          </a:xfrm>
          <a:prstGeom prst="rect">
            <a:avLst/>
          </a:prstGeom>
          <a:noFill/>
          <a:ln>
            <a:noFill/>
          </a:ln>
        </p:spPr>
      </p:pic>
      <p:sp>
        <p:nvSpPr>
          <p:cNvPr id="1389" name="Google Shape;1389;p103"/>
          <p:cNvSpPr txBox="1"/>
          <p:nvPr/>
        </p:nvSpPr>
        <p:spPr>
          <a:xfrm>
            <a:off x="876300" y="3663999"/>
            <a:ext cx="18765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Setup the Integral:</a:t>
            </a:r>
            <a:endParaRPr/>
          </a:p>
        </p:txBody>
      </p:sp>
      <p:pic>
        <p:nvPicPr>
          <p:cNvPr id="1390" name="Google Shape;1390;p103" descr="image.png"/>
          <p:cNvPicPr preferRelativeResize="0"/>
          <p:nvPr/>
        </p:nvPicPr>
        <p:blipFill rotWithShape="1">
          <a:blip r:embed="rId7">
            <a:alphaModFix/>
          </a:blip>
          <a:srcRect/>
          <a:stretch/>
        </p:blipFill>
        <p:spPr>
          <a:xfrm>
            <a:off x="4780210" y="4284910"/>
            <a:ext cx="2679203" cy="523875"/>
          </a:xfrm>
          <a:prstGeom prst="rect">
            <a:avLst/>
          </a:prstGeom>
          <a:noFill/>
          <a:ln>
            <a:noFill/>
          </a:ln>
        </p:spPr>
      </p:pic>
      <p:sp>
        <p:nvSpPr>
          <p:cNvPr id="1391" name="Google Shape;1391;p103"/>
          <p:cNvSpPr txBox="1"/>
          <p:nvPr/>
        </p:nvSpPr>
        <p:spPr>
          <a:xfrm>
            <a:off x="876300" y="5589835"/>
            <a:ext cx="42594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Substitute Hooke's Law ( ):</a:t>
            </a:r>
            <a:endParaRPr/>
          </a:p>
        </p:txBody>
      </p:sp>
      <p:pic>
        <p:nvPicPr>
          <p:cNvPr id="1392" name="Google Shape;1392;p103" descr="image.png"/>
          <p:cNvPicPr preferRelativeResize="0"/>
          <p:nvPr/>
        </p:nvPicPr>
        <p:blipFill rotWithShape="1">
          <a:blip r:embed="rId8">
            <a:alphaModFix/>
          </a:blip>
          <a:srcRect/>
          <a:stretch/>
        </p:blipFill>
        <p:spPr>
          <a:xfrm>
            <a:off x="4589264" y="6251823"/>
            <a:ext cx="3061096" cy="523875"/>
          </a:xfrm>
          <a:prstGeom prst="rect">
            <a:avLst/>
          </a:prstGeom>
          <a:noFill/>
          <a:ln>
            <a:noFill/>
          </a:ln>
        </p:spPr>
      </p:pic>
      <p:pic>
        <p:nvPicPr>
          <p:cNvPr id="1393" name="Google Shape;1393;p103" descr="image.png"/>
          <p:cNvPicPr preferRelativeResize="0"/>
          <p:nvPr/>
        </p:nvPicPr>
        <p:blipFill rotWithShape="1">
          <a:blip r:embed="rId9">
            <a:alphaModFix/>
          </a:blip>
          <a:srcRect/>
          <a:stretch/>
        </p:blipFill>
        <p:spPr>
          <a:xfrm>
            <a:off x="3804350" y="5589835"/>
            <a:ext cx="1535310" cy="37623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397"/>
        <p:cNvGrpSpPr/>
        <p:nvPr/>
      </p:nvGrpSpPr>
      <p:grpSpPr>
        <a:xfrm>
          <a:off x="0" y="0"/>
          <a:ext cx="0" cy="0"/>
          <a:chOff x="0" y="0"/>
          <a:chExt cx="0" cy="0"/>
        </a:xfrm>
      </p:grpSpPr>
      <p:pic>
        <p:nvPicPr>
          <p:cNvPr id="1398" name="Google Shape;1398;p104" descr="image.png"/>
          <p:cNvPicPr preferRelativeResize="0"/>
          <p:nvPr/>
        </p:nvPicPr>
        <p:blipFill rotWithShape="1">
          <a:blip r:embed="rId3">
            <a:alphaModFix/>
          </a:blip>
          <a:srcRect/>
          <a:stretch/>
        </p:blipFill>
        <p:spPr>
          <a:xfrm>
            <a:off x="581025" y="1657350"/>
            <a:ext cx="11029950" cy="1640085"/>
          </a:xfrm>
          <a:prstGeom prst="rect">
            <a:avLst/>
          </a:prstGeom>
          <a:noFill/>
          <a:ln>
            <a:noFill/>
          </a:ln>
        </p:spPr>
      </p:pic>
      <p:pic>
        <p:nvPicPr>
          <p:cNvPr id="1399" name="Google Shape;1399;p104" descr="image.png"/>
          <p:cNvPicPr preferRelativeResize="0"/>
          <p:nvPr/>
        </p:nvPicPr>
        <p:blipFill rotWithShape="1">
          <a:blip r:embed="rId4">
            <a:alphaModFix/>
          </a:blip>
          <a:srcRect/>
          <a:stretch/>
        </p:blipFill>
        <p:spPr>
          <a:xfrm>
            <a:off x="581025" y="3583185"/>
            <a:ext cx="11029950" cy="1936253"/>
          </a:xfrm>
          <a:prstGeom prst="rect">
            <a:avLst/>
          </a:prstGeom>
          <a:noFill/>
          <a:ln>
            <a:noFill/>
          </a:ln>
        </p:spPr>
      </p:pic>
      <p:pic>
        <p:nvPicPr>
          <p:cNvPr id="1400" name="Google Shape;1400;p104" descr="image.png"/>
          <p:cNvPicPr preferRelativeResize="0"/>
          <p:nvPr/>
        </p:nvPicPr>
        <p:blipFill rotWithShape="1">
          <a:blip r:embed="rId5">
            <a:alphaModFix/>
          </a:blip>
          <a:srcRect/>
          <a:stretch/>
        </p:blipFill>
        <p:spPr>
          <a:xfrm>
            <a:off x="581025" y="5463679"/>
            <a:ext cx="11029950" cy="1686520"/>
          </a:xfrm>
          <a:prstGeom prst="rect">
            <a:avLst/>
          </a:prstGeom>
          <a:noFill/>
          <a:ln>
            <a:noFill/>
          </a:ln>
        </p:spPr>
      </p:pic>
      <p:sp>
        <p:nvSpPr>
          <p:cNvPr id="1401" name="Google Shape;1401;p104"/>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Work Done: Integration Steps</a:t>
            </a:r>
            <a:endParaRPr/>
          </a:p>
        </p:txBody>
      </p:sp>
      <p:sp>
        <p:nvSpPr>
          <p:cNvPr id="1402" name="Google Shape;1402;p104"/>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03" name="Google Shape;1403;p104"/>
          <p:cNvSpPr txBox="1"/>
          <p:nvPr/>
        </p:nvSpPr>
        <p:spPr>
          <a:xfrm>
            <a:off x="876300" y="1905000"/>
            <a:ext cx="43338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Pull the constants (-k) outside the integral:</a:t>
            </a:r>
            <a:endParaRPr/>
          </a:p>
        </p:txBody>
      </p:sp>
      <p:pic>
        <p:nvPicPr>
          <p:cNvPr id="1404" name="Google Shape;1404;p104" descr="image.png"/>
          <p:cNvPicPr preferRelativeResize="0"/>
          <p:nvPr/>
        </p:nvPicPr>
        <p:blipFill rotWithShape="1">
          <a:blip r:embed="rId6">
            <a:alphaModFix/>
          </a:blip>
          <a:srcRect/>
          <a:stretch/>
        </p:blipFill>
        <p:spPr>
          <a:xfrm>
            <a:off x="4589264" y="2525910"/>
            <a:ext cx="3061096" cy="523875"/>
          </a:xfrm>
          <a:prstGeom prst="rect">
            <a:avLst/>
          </a:prstGeom>
          <a:noFill/>
          <a:ln>
            <a:noFill/>
          </a:ln>
        </p:spPr>
      </p:pic>
      <p:sp>
        <p:nvSpPr>
          <p:cNvPr id="1405" name="Google Shape;1405;p104"/>
          <p:cNvSpPr txBox="1"/>
          <p:nvPr/>
        </p:nvSpPr>
        <p:spPr>
          <a:xfrm>
            <a:off x="876300" y="3830835"/>
            <a:ext cx="59367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Apply the power rule for integration ( ):</a:t>
            </a:r>
            <a:endParaRPr/>
          </a:p>
        </p:txBody>
      </p:sp>
      <p:pic>
        <p:nvPicPr>
          <p:cNvPr id="1406" name="Google Shape;1406;p104" descr="image.png"/>
          <p:cNvPicPr preferRelativeResize="0"/>
          <p:nvPr/>
        </p:nvPicPr>
        <p:blipFill rotWithShape="1">
          <a:blip r:embed="rId7">
            <a:alphaModFix/>
          </a:blip>
          <a:srcRect/>
          <a:stretch/>
        </p:blipFill>
        <p:spPr>
          <a:xfrm>
            <a:off x="5023544" y="4622750"/>
            <a:ext cx="2192535" cy="649039"/>
          </a:xfrm>
          <a:prstGeom prst="rect">
            <a:avLst/>
          </a:prstGeom>
          <a:noFill/>
          <a:ln>
            <a:noFill/>
          </a:ln>
        </p:spPr>
      </p:pic>
      <p:sp>
        <p:nvSpPr>
          <p:cNvPr id="1407" name="Google Shape;1407;p104"/>
          <p:cNvSpPr txBox="1"/>
          <p:nvPr/>
        </p:nvSpPr>
        <p:spPr>
          <a:xfrm>
            <a:off x="876300" y="6052839"/>
            <a:ext cx="21909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Evaluate at the limits:</a:t>
            </a:r>
            <a:endParaRPr/>
          </a:p>
        </p:txBody>
      </p:sp>
      <p:pic>
        <p:nvPicPr>
          <p:cNvPr id="1408" name="Google Shape;1408;p104" descr="image.png"/>
          <p:cNvPicPr preferRelativeResize="0"/>
          <p:nvPr/>
        </p:nvPicPr>
        <p:blipFill rotWithShape="1">
          <a:blip r:embed="rId8">
            <a:alphaModFix/>
          </a:blip>
          <a:srcRect/>
          <a:stretch/>
        </p:blipFill>
        <p:spPr>
          <a:xfrm>
            <a:off x="4851647" y="5866426"/>
            <a:ext cx="2536328" cy="570309"/>
          </a:xfrm>
          <a:prstGeom prst="rect">
            <a:avLst/>
          </a:prstGeom>
          <a:noFill/>
          <a:ln>
            <a:noFill/>
          </a:ln>
        </p:spPr>
      </p:pic>
      <p:pic>
        <p:nvPicPr>
          <p:cNvPr id="1409" name="Google Shape;1409;p104" descr="image.png"/>
          <p:cNvPicPr preferRelativeResize="0"/>
          <p:nvPr/>
        </p:nvPicPr>
        <p:blipFill rotWithShape="1">
          <a:blip r:embed="rId9">
            <a:alphaModFix/>
          </a:blip>
          <a:srcRect/>
          <a:stretch/>
        </p:blipFill>
        <p:spPr>
          <a:xfrm>
            <a:off x="5108825" y="3769598"/>
            <a:ext cx="1974353" cy="506164"/>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pic>
        <p:nvPicPr>
          <p:cNvPr id="1414" name="Google Shape;1414;p105" descr="image.png"/>
          <p:cNvPicPr preferRelativeResize="0"/>
          <p:nvPr/>
        </p:nvPicPr>
        <p:blipFill rotWithShape="1">
          <a:blip r:embed="rId3">
            <a:alphaModFix/>
          </a:blip>
          <a:srcRect/>
          <a:stretch/>
        </p:blipFill>
        <p:spPr>
          <a:xfrm>
            <a:off x="581025" y="2308770"/>
            <a:ext cx="11029950" cy="1972270"/>
          </a:xfrm>
          <a:prstGeom prst="rect">
            <a:avLst/>
          </a:prstGeom>
          <a:noFill/>
          <a:ln>
            <a:noFill/>
          </a:ln>
        </p:spPr>
      </p:pic>
      <p:pic>
        <p:nvPicPr>
          <p:cNvPr id="1415" name="Google Shape;1415;p105" descr="image.png"/>
          <p:cNvPicPr preferRelativeResize="0"/>
          <p:nvPr/>
        </p:nvPicPr>
        <p:blipFill rotWithShape="1">
          <a:blip r:embed="rId4">
            <a:alphaModFix/>
          </a:blip>
          <a:srcRect/>
          <a:stretch/>
        </p:blipFill>
        <p:spPr>
          <a:xfrm>
            <a:off x="581025" y="4614416"/>
            <a:ext cx="11029950" cy="1701700"/>
          </a:xfrm>
          <a:prstGeom prst="rect">
            <a:avLst/>
          </a:prstGeom>
          <a:noFill/>
          <a:ln>
            <a:noFill/>
          </a:ln>
        </p:spPr>
      </p:pic>
      <p:sp>
        <p:nvSpPr>
          <p:cNvPr id="1416" name="Google Shape;1416;p105"/>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Work Done: Final Expression</a:t>
            </a:r>
            <a:endParaRPr/>
          </a:p>
        </p:txBody>
      </p:sp>
      <p:sp>
        <p:nvSpPr>
          <p:cNvPr id="1417" name="Google Shape;1417;p105"/>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18" name="Google Shape;1418;p105"/>
          <p:cNvSpPr txBox="1"/>
          <p:nvPr/>
        </p:nvSpPr>
        <p:spPr>
          <a:xfrm>
            <a:off x="581025" y="1514475"/>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Simplifying the evaluated integral gives us the final expression for the work done by the spring force.</a:t>
            </a:r>
            <a:endParaRPr/>
          </a:p>
        </p:txBody>
      </p:sp>
      <p:sp>
        <p:nvSpPr>
          <p:cNvPr id="1419" name="Google Shape;1419;p105"/>
          <p:cNvSpPr txBox="1"/>
          <p:nvPr/>
        </p:nvSpPr>
        <p:spPr>
          <a:xfrm>
            <a:off x="1019175" y="2699295"/>
            <a:ext cx="2076600" cy="66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Final Equation (5.15):</a:t>
            </a:r>
            <a:endParaRPr/>
          </a:p>
        </p:txBody>
      </p:sp>
      <p:pic>
        <p:nvPicPr>
          <p:cNvPr id="1420" name="Google Shape;1420;p105" descr="image.png"/>
          <p:cNvPicPr preferRelativeResize="0"/>
          <p:nvPr/>
        </p:nvPicPr>
        <p:blipFill rotWithShape="1">
          <a:blip r:embed="rId5">
            <a:alphaModFix/>
          </a:blip>
          <a:srcRect/>
          <a:stretch/>
        </p:blipFill>
        <p:spPr>
          <a:xfrm>
            <a:off x="5209282" y="3320206"/>
            <a:ext cx="1821060" cy="570309"/>
          </a:xfrm>
          <a:prstGeom prst="rect">
            <a:avLst/>
          </a:prstGeom>
          <a:noFill/>
          <a:ln>
            <a:noFill/>
          </a:ln>
        </p:spPr>
      </p:pic>
      <p:sp>
        <p:nvSpPr>
          <p:cNvPr id="1421" name="Google Shape;1421;p105"/>
          <p:cNvSpPr txBox="1"/>
          <p:nvPr/>
        </p:nvSpPr>
        <p:spPr>
          <a:xfrm>
            <a:off x="781050" y="4814441"/>
            <a:ext cx="106299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1E3A8A"/>
                </a:solidFill>
                <a:latin typeface="Inter Black"/>
                <a:ea typeface="Inter Black"/>
                <a:cs typeface="Inter Black"/>
                <a:sym typeface="Inter Black"/>
              </a:rPr>
              <a:t>Note:</a:t>
            </a:r>
            <a:r>
              <a:rPr lang="en-US" sz="1800" b="0" i="0" u="none" strike="noStrike" cap="none">
                <a:solidFill>
                  <a:srgbClr val="1E3A8A"/>
                </a:solidFill>
                <a:latin typeface="Inter SemiBold"/>
                <a:ea typeface="Inter SemiBold"/>
                <a:cs typeface="Inter SemiBold"/>
                <a:sym typeface="Inter SemiBold"/>
              </a:rPr>
              <a:t> The work done by the spring is negative because the spring pulls backwards while the displacement is forwards. Conversely, the work done by the </a:t>
            </a:r>
            <a:r>
              <a:rPr lang="en-US" sz="1800" b="0" i="1" u="none" strike="noStrike" cap="none">
                <a:solidFill>
                  <a:srgbClr val="1E3A8A"/>
                </a:solidFill>
                <a:latin typeface="Inter SemiBold"/>
                <a:ea typeface="Inter SemiBold"/>
                <a:cs typeface="Inter SemiBold"/>
                <a:sym typeface="Inter SemiBold"/>
              </a:rPr>
              <a:t>external pulling force</a:t>
            </a:r>
            <a:r>
              <a:rPr lang="en-US" sz="1800" b="0" i="0" u="none" strike="noStrike" cap="none">
                <a:solidFill>
                  <a:srgbClr val="1E3A8A"/>
                </a:solidFill>
                <a:latin typeface="Inter SemiBold"/>
                <a:ea typeface="Inter SemiBold"/>
                <a:cs typeface="Inter SemiBold"/>
                <a:sym typeface="Inter SemiBold"/>
              </a:rPr>
              <a:t> must be positive (                  ) as it overcomes the spring force.</a:t>
            </a:r>
            <a:endParaRPr/>
          </a:p>
        </p:txBody>
      </p:sp>
      <p:pic>
        <p:nvPicPr>
          <p:cNvPr id="1422" name="Google Shape;1422;p105" descr="image.png"/>
          <p:cNvPicPr preferRelativeResize="0"/>
          <p:nvPr/>
        </p:nvPicPr>
        <p:blipFill rotWithShape="1">
          <a:blip r:embed="rId6">
            <a:alphaModFix/>
          </a:blip>
          <a:srcRect/>
          <a:stretch/>
        </p:blipFill>
        <p:spPr>
          <a:xfrm>
            <a:off x="1847850" y="5545782"/>
            <a:ext cx="867667" cy="570309"/>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426"/>
        <p:cNvGrpSpPr/>
        <p:nvPr/>
      </p:nvGrpSpPr>
      <p:grpSpPr>
        <a:xfrm>
          <a:off x="0" y="0"/>
          <a:ext cx="0" cy="0"/>
          <a:chOff x="0" y="0"/>
          <a:chExt cx="0" cy="0"/>
        </a:xfrm>
      </p:grpSpPr>
      <p:pic>
        <p:nvPicPr>
          <p:cNvPr id="1427" name="Google Shape;1427;p106" descr="image.png"/>
          <p:cNvPicPr preferRelativeResize="0"/>
          <p:nvPr/>
        </p:nvPicPr>
        <p:blipFill rotWithShape="1">
          <a:blip r:embed="rId3">
            <a:alphaModFix/>
          </a:blip>
          <a:srcRect/>
          <a:stretch/>
        </p:blipFill>
        <p:spPr>
          <a:xfrm>
            <a:off x="6334125" y="1514475"/>
            <a:ext cx="5276850" cy="5229671"/>
          </a:xfrm>
          <a:prstGeom prst="rect">
            <a:avLst/>
          </a:prstGeom>
          <a:noFill/>
          <a:ln>
            <a:noFill/>
          </a:ln>
        </p:spPr>
      </p:pic>
      <p:pic>
        <p:nvPicPr>
          <p:cNvPr id="1428" name="Google Shape;1428;p106" descr="image.png"/>
          <p:cNvPicPr preferRelativeResize="0"/>
          <p:nvPr/>
        </p:nvPicPr>
        <p:blipFill rotWithShape="1">
          <a:blip r:embed="rId4">
            <a:alphaModFix/>
          </a:blip>
          <a:srcRect/>
          <a:stretch/>
        </p:blipFill>
        <p:spPr>
          <a:xfrm>
            <a:off x="11394578" y="85725"/>
            <a:ext cx="711696" cy="180975"/>
          </a:xfrm>
          <a:prstGeom prst="rect">
            <a:avLst/>
          </a:prstGeom>
          <a:noFill/>
          <a:ln>
            <a:noFill/>
          </a:ln>
        </p:spPr>
      </p:pic>
      <p:sp>
        <p:nvSpPr>
          <p:cNvPr id="1429" name="Google Shape;1429;p106"/>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Graphical Method: Area Under the Curve</a:t>
            </a:r>
            <a:endParaRPr/>
          </a:p>
        </p:txBody>
      </p:sp>
      <p:sp>
        <p:nvSpPr>
          <p:cNvPr id="1430" name="Google Shape;1430;p106"/>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31" name="Google Shape;1431;p106"/>
          <p:cNvSpPr txBox="1"/>
          <p:nvPr/>
        </p:nvSpPr>
        <p:spPr>
          <a:xfrm>
            <a:off x="581025" y="1514475"/>
            <a:ext cx="52770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work done can also be found by calculating the area under the Force vs. Displacement graph.</a:t>
            </a:r>
            <a:endParaRPr/>
          </a:p>
        </p:txBody>
      </p:sp>
      <p:sp>
        <p:nvSpPr>
          <p:cNvPr id="1432" name="Google Shape;1432;p106"/>
          <p:cNvSpPr txBox="1"/>
          <p:nvPr/>
        </p:nvSpPr>
        <p:spPr>
          <a:xfrm>
            <a:off x="914400" y="2754362"/>
            <a:ext cx="49434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plot of is a straight line passing through the origin with a negative slope.</a:t>
            </a:r>
            <a:endParaRPr/>
          </a:p>
        </p:txBody>
      </p:sp>
      <p:sp>
        <p:nvSpPr>
          <p:cNvPr id="1433" name="Google Shape;1433;p106"/>
          <p:cNvSpPr txBox="1"/>
          <p:nvPr/>
        </p:nvSpPr>
        <p:spPr>
          <a:xfrm>
            <a:off x="914400" y="4060924"/>
            <a:ext cx="49434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area under this curve between and forms a triangle.</a:t>
            </a:r>
            <a:endParaRPr/>
          </a:p>
        </p:txBody>
      </p:sp>
      <p:sp>
        <p:nvSpPr>
          <p:cNvPr id="1434" name="Google Shape;1434;p106"/>
          <p:cNvSpPr txBox="1"/>
          <p:nvPr/>
        </p:nvSpPr>
        <p:spPr>
          <a:xfrm>
            <a:off x="914400" y="4992290"/>
            <a:ext cx="49434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Area of a triangle =</a:t>
            </a:r>
            <a:endParaRPr/>
          </a:p>
        </p:txBody>
      </p:sp>
      <p:sp>
        <p:nvSpPr>
          <p:cNvPr id="1435" name="Google Shape;1435;p106"/>
          <p:cNvSpPr txBox="1"/>
          <p:nvPr/>
        </p:nvSpPr>
        <p:spPr>
          <a:xfrm>
            <a:off x="914400" y="5617666"/>
            <a:ext cx="49434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Area =</a:t>
            </a:r>
            <a:endParaRPr/>
          </a:p>
        </p:txBody>
      </p:sp>
      <p:pic>
        <p:nvPicPr>
          <p:cNvPr id="1436" name="Google Shape;1436;p106" descr="image.png"/>
          <p:cNvPicPr preferRelativeResize="0"/>
          <p:nvPr/>
        </p:nvPicPr>
        <p:blipFill rotWithShape="1">
          <a:blip r:embed="rId5">
            <a:alphaModFix/>
          </a:blip>
          <a:srcRect/>
          <a:stretch/>
        </p:blipFill>
        <p:spPr>
          <a:xfrm>
            <a:off x="581025" y="2792462"/>
            <a:ext cx="114300" cy="200025"/>
          </a:xfrm>
          <a:prstGeom prst="rect">
            <a:avLst/>
          </a:prstGeom>
          <a:noFill/>
          <a:ln>
            <a:noFill/>
          </a:ln>
        </p:spPr>
      </p:pic>
      <p:pic>
        <p:nvPicPr>
          <p:cNvPr id="1437" name="Google Shape;1437;p106" descr="image.png"/>
          <p:cNvPicPr preferRelativeResize="0"/>
          <p:nvPr/>
        </p:nvPicPr>
        <p:blipFill rotWithShape="1">
          <a:blip r:embed="rId6">
            <a:alphaModFix/>
          </a:blip>
          <a:srcRect/>
          <a:stretch/>
        </p:blipFill>
        <p:spPr>
          <a:xfrm>
            <a:off x="2987117" y="2416225"/>
            <a:ext cx="1535310" cy="376237"/>
          </a:xfrm>
          <a:prstGeom prst="rect">
            <a:avLst/>
          </a:prstGeom>
          <a:noFill/>
          <a:ln>
            <a:noFill/>
          </a:ln>
        </p:spPr>
      </p:pic>
      <p:pic>
        <p:nvPicPr>
          <p:cNvPr id="1438" name="Google Shape;1438;p106" descr="image.png"/>
          <p:cNvPicPr preferRelativeResize="0"/>
          <p:nvPr/>
        </p:nvPicPr>
        <p:blipFill rotWithShape="1">
          <a:blip r:embed="rId5">
            <a:alphaModFix/>
          </a:blip>
          <a:srcRect/>
          <a:stretch/>
        </p:blipFill>
        <p:spPr>
          <a:xfrm>
            <a:off x="581025" y="4099024"/>
            <a:ext cx="114300" cy="200025"/>
          </a:xfrm>
          <a:prstGeom prst="rect">
            <a:avLst/>
          </a:prstGeom>
          <a:noFill/>
          <a:ln>
            <a:noFill/>
          </a:ln>
        </p:spPr>
      </p:pic>
      <p:pic>
        <p:nvPicPr>
          <p:cNvPr id="1439" name="Google Shape;1439;p106" descr="image.png"/>
          <p:cNvPicPr preferRelativeResize="0"/>
          <p:nvPr/>
        </p:nvPicPr>
        <p:blipFill rotWithShape="1">
          <a:blip r:embed="rId5">
            <a:alphaModFix/>
          </a:blip>
          <a:srcRect/>
          <a:stretch/>
        </p:blipFill>
        <p:spPr>
          <a:xfrm>
            <a:off x="581025" y="5030390"/>
            <a:ext cx="114300" cy="200025"/>
          </a:xfrm>
          <a:prstGeom prst="rect">
            <a:avLst/>
          </a:prstGeom>
          <a:noFill/>
          <a:ln>
            <a:noFill/>
          </a:ln>
        </p:spPr>
      </p:pic>
      <p:pic>
        <p:nvPicPr>
          <p:cNvPr id="1440" name="Google Shape;1440;p106" descr="image.png"/>
          <p:cNvPicPr preferRelativeResize="0"/>
          <p:nvPr/>
        </p:nvPicPr>
        <p:blipFill rotWithShape="1">
          <a:blip r:embed="rId7">
            <a:alphaModFix/>
          </a:blip>
          <a:srcRect/>
          <a:stretch/>
        </p:blipFill>
        <p:spPr>
          <a:xfrm>
            <a:off x="3057525" y="4992290"/>
            <a:ext cx="2592585" cy="434875"/>
          </a:xfrm>
          <a:prstGeom prst="rect">
            <a:avLst/>
          </a:prstGeom>
          <a:noFill/>
          <a:ln>
            <a:noFill/>
          </a:ln>
        </p:spPr>
      </p:pic>
      <p:pic>
        <p:nvPicPr>
          <p:cNvPr id="1441" name="Google Shape;1441;p106" descr="image.png"/>
          <p:cNvPicPr preferRelativeResize="0"/>
          <p:nvPr/>
        </p:nvPicPr>
        <p:blipFill rotWithShape="1">
          <a:blip r:embed="rId5">
            <a:alphaModFix/>
          </a:blip>
          <a:srcRect/>
          <a:stretch/>
        </p:blipFill>
        <p:spPr>
          <a:xfrm>
            <a:off x="581025" y="5655766"/>
            <a:ext cx="114300" cy="200025"/>
          </a:xfrm>
          <a:prstGeom prst="rect">
            <a:avLst/>
          </a:prstGeom>
          <a:noFill/>
          <a:ln>
            <a:noFill/>
          </a:ln>
        </p:spPr>
      </p:pic>
      <p:pic>
        <p:nvPicPr>
          <p:cNvPr id="1442" name="Google Shape;1442;p106" descr="image.png"/>
          <p:cNvPicPr preferRelativeResize="0"/>
          <p:nvPr/>
        </p:nvPicPr>
        <p:blipFill rotWithShape="1">
          <a:blip r:embed="rId8">
            <a:alphaModFix/>
          </a:blip>
          <a:srcRect/>
          <a:stretch/>
        </p:blipFill>
        <p:spPr>
          <a:xfrm>
            <a:off x="914400" y="5983337"/>
            <a:ext cx="4780062" cy="570309"/>
          </a:xfrm>
          <a:prstGeom prst="rect">
            <a:avLst/>
          </a:prstGeom>
          <a:noFill/>
          <a:ln>
            <a:noFill/>
          </a:ln>
        </p:spPr>
      </p:pic>
      <p:pic>
        <p:nvPicPr>
          <p:cNvPr id="1443" name="Google Shape;1443;p106"/>
          <p:cNvPicPr preferRelativeResize="0"/>
          <p:nvPr/>
        </p:nvPicPr>
        <p:blipFill>
          <a:blip r:embed="rId9">
            <a:alphaModFix/>
          </a:blip>
          <a:stretch>
            <a:fillRect/>
          </a:stretch>
        </p:blipFill>
        <p:spPr>
          <a:xfrm>
            <a:off x="6076875" y="1852038"/>
            <a:ext cx="6038850" cy="36671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447"/>
        <p:cNvGrpSpPr/>
        <p:nvPr/>
      </p:nvGrpSpPr>
      <p:grpSpPr>
        <a:xfrm>
          <a:off x="0" y="0"/>
          <a:ext cx="0" cy="0"/>
          <a:chOff x="0" y="0"/>
          <a:chExt cx="0" cy="0"/>
        </a:xfrm>
      </p:grpSpPr>
      <p:pic>
        <p:nvPicPr>
          <p:cNvPr id="1448" name="Google Shape;1448;p107" descr="image.png"/>
          <p:cNvPicPr preferRelativeResize="0"/>
          <p:nvPr/>
        </p:nvPicPr>
        <p:blipFill rotWithShape="1">
          <a:blip r:embed="rId3">
            <a:alphaModFix/>
          </a:blip>
          <a:srcRect/>
          <a:stretch/>
        </p:blipFill>
        <p:spPr>
          <a:xfrm>
            <a:off x="581025" y="2531566"/>
            <a:ext cx="11029950" cy="1181915"/>
          </a:xfrm>
          <a:prstGeom prst="rect">
            <a:avLst/>
          </a:prstGeom>
          <a:noFill/>
          <a:ln>
            <a:noFill/>
          </a:ln>
        </p:spPr>
      </p:pic>
      <p:pic>
        <p:nvPicPr>
          <p:cNvPr id="1449" name="Google Shape;1449;p107" descr="image.png"/>
          <p:cNvPicPr preferRelativeResize="0"/>
          <p:nvPr/>
        </p:nvPicPr>
        <p:blipFill rotWithShape="1">
          <a:blip r:embed="rId4">
            <a:alphaModFix/>
          </a:blip>
          <a:srcRect/>
          <a:stretch/>
        </p:blipFill>
        <p:spPr>
          <a:xfrm>
            <a:off x="581025" y="3916412"/>
            <a:ext cx="11029950" cy="1686520"/>
          </a:xfrm>
          <a:prstGeom prst="rect">
            <a:avLst/>
          </a:prstGeom>
          <a:noFill/>
          <a:ln>
            <a:noFill/>
          </a:ln>
        </p:spPr>
      </p:pic>
      <p:pic>
        <p:nvPicPr>
          <p:cNvPr id="1450" name="Google Shape;1450;p107" descr="image.png"/>
          <p:cNvPicPr preferRelativeResize="0"/>
          <p:nvPr/>
        </p:nvPicPr>
        <p:blipFill rotWithShape="1">
          <a:blip r:embed="rId4">
            <a:alphaModFix/>
          </a:blip>
          <a:srcRect/>
          <a:stretch/>
        </p:blipFill>
        <p:spPr>
          <a:xfrm>
            <a:off x="581025" y="5805863"/>
            <a:ext cx="11029950" cy="926079"/>
          </a:xfrm>
          <a:prstGeom prst="rect">
            <a:avLst/>
          </a:prstGeom>
          <a:noFill/>
          <a:ln>
            <a:noFill/>
          </a:ln>
        </p:spPr>
      </p:pic>
      <p:sp>
        <p:nvSpPr>
          <p:cNvPr id="1451" name="Google Shape;1451;p107"/>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Work Done Between Arbitrary Positions</a:t>
            </a:r>
            <a:endParaRPr/>
          </a:p>
        </p:txBody>
      </p:sp>
      <p:sp>
        <p:nvSpPr>
          <p:cNvPr id="1452" name="Google Shape;1452;p107"/>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53" name="Google Shape;1453;p107"/>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If the block moves from an      initial displacement       a final displacement , we adjust our integration limits.</a:t>
            </a:r>
            <a:endParaRPr/>
          </a:p>
        </p:txBody>
      </p:sp>
      <p:pic>
        <p:nvPicPr>
          <p:cNvPr id="1454" name="Google Shape;1454;p107" descr="image.png"/>
          <p:cNvPicPr preferRelativeResize="0"/>
          <p:nvPr/>
        </p:nvPicPr>
        <p:blipFill rotWithShape="1">
          <a:blip r:embed="rId5">
            <a:alphaModFix/>
          </a:blip>
          <a:srcRect/>
          <a:stretch/>
        </p:blipFill>
        <p:spPr>
          <a:xfrm>
            <a:off x="3493900" y="1514475"/>
            <a:ext cx="333375" cy="271462"/>
          </a:xfrm>
          <a:prstGeom prst="rect">
            <a:avLst/>
          </a:prstGeom>
          <a:noFill/>
          <a:ln>
            <a:noFill/>
          </a:ln>
        </p:spPr>
      </p:pic>
      <p:pic>
        <p:nvPicPr>
          <p:cNvPr id="1455" name="Google Shape;1455;p107" descr="image.png"/>
          <p:cNvPicPr preferRelativeResize="0"/>
          <p:nvPr/>
        </p:nvPicPr>
        <p:blipFill rotWithShape="1">
          <a:blip r:embed="rId6">
            <a:alphaModFix/>
          </a:blip>
          <a:srcRect/>
          <a:stretch/>
        </p:blipFill>
        <p:spPr>
          <a:xfrm>
            <a:off x="5996138" y="1552288"/>
            <a:ext cx="342900" cy="271462"/>
          </a:xfrm>
          <a:prstGeom prst="rect">
            <a:avLst/>
          </a:prstGeom>
          <a:noFill/>
          <a:ln>
            <a:noFill/>
          </a:ln>
        </p:spPr>
      </p:pic>
      <p:sp>
        <p:nvSpPr>
          <p:cNvPr id="1456" name="Google Shape;1456;p107"/>
          <p:cNvSpPr txBox="1"/>
          <p:nvPr/>
        </p:nvSpPr>
        <p:spPr>
          <a:xfrm>
            <a:off x="876300" y="2779216"/>
            <a:ext cx="37719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Integrate from initial to final position:</a:t>
            </a:r>
            <a:endParaRPr/>
          </a:p>
        </p:txBody>
      </p:sp>
      <p:pic>
        <p:nvPicPr>
          <p:cNvPr id="1457" name="Google Shape;1457;p107" descr="image.png"/>
          <p:cNvPicPr preferRelativeResize="0"/>
          <p:nvPr/>
        </p:nvPicPr>
        <p:blipFill rotWithShape="1">
          <a:blip r:embed="rId7">
            <a:alphaModFix/>
          </a:blip>
          <a:srcRect/>
          <a:stretch/>
        </p:blipFill>
        <p:spPr>
          <a:xfrm>
            <a:off x="5173266" y="2794904"/>
            <a:ext cx="2956321" cy="578494"/>
          </a:xfrm>
          <a:prstGeom prst="rect">
            <a:avLst/>
          </a:prstGeom>
          <a:noFill/>
          <a:ln>
            <a:noFill/>
          </a:ln>
        </p:spPr>
      </p:pic>
      <p:sp>
        <p:nvSpPr>
          <p:cNvPr id="1458" name="Google Shape;1458;p107"/>
          <p:cNvSpPr txBox="1"/>
          <p:nvPr/>
        </p:nvSpPr>
        <p:spPr>
          <a:xfrm>
            <a:off x="876300" y="4759672"/>
            <a:ext cx="21621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4B5563"/>
                </a:solidFill>
                <a:latin typeface="Inter SemiBold"/>
                <a:ea typeface="Inter SemiBold"/>
                <a:cs typeface="Inter SemiBold"/>
                <a:sym typeface="Inter SemiBold"/>
              </a:rPr>
              <a:t>Evaluate the integral:</a:t>
            </a:r>
            <a:endParaRPr dirty="0"/>
          </a:p>
        </p:txBody>
      </p:sp>
      <p:pic>
        <p:nvPicPr>
          <p:cNvPr id="1459" name="Google Shape;1459;p107" descr="image.png"/>
          <p:cNvPicPr preferRelativeResize="0"/>
          <p:nvPr/>
        </p:nvPicPr>
        <p:blipFill rotWithShape="1">
          <a:blip r:embed="rId8">
            <a:alphaModFix/>
          </a:blip>
          <a:srcRect/>
          <a:stretch/>
        </p:blipFill>
        <p:spPr>
          <a:xfrm>
            <a:off x="5277000" y="4189363"/>
            <a:ext cx="2517278" cy="570309"/>
          </a:xfrm>
          <a:prstGeom prst="rect">
            <a:avLst/>
          </a:prstGeom>
          <a:noFill/>
          <a:ln>
            <a:noFill/>
          </a:ln>
        </p:spPr>
      </p:pic>
      <p:pic>
        <p:nvPicPr>
          <p:cNvPr id="1461" name="Google Shape;1461;p107" descr="image.png"/>
          <p:cNvPicPr preferRelativeResize="0"/>
          <p:nvPr/>
        </p:nvPicPr>
        <p:blipFill rotWithShape="1">
          <a:blip r:embed="rId9">
            <a:alphaModFix/>
          </a:blip>
          <a:srcRect/>
          <a:stretch/>
        </p:blipFill>
        <p:spPr>
          <a:xfrm>
            <a:off x="5439371" y="5991820"/>
            <a:ext cx="2192535" cy="570309"/>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pic>
        <p:nvPicPr>
          <p:cNvPr id="1466" name="Google Shape;1466;p108" descr="image.png"/>
          <p:cNvPicPr preferRelativeResize="0"/>
          <p:nvPr/>
        </p:nvPicPr>
        <p:blipFill rotWithShape="1">
          <a:blip r:embed="rId3">
            <a:alphaModFix/>
          </a:blip>
          <a:srcRect/>
          <a:stretch/>
        </p:blipFill>
        <p:spPr>
          <a:xfrm>
            <a:off x="581025" y="3405782"/>
            <a:ext cx="11029950" cy="1818977"/>
          </a:xfrm>
          <a:prstGeom prst="rect">
            <a:avLst/>
          </a:prstGeom>
          <a:noFill/>
          <a:ln>
            <a:noFill/>
          </a:ln>
        </p:spPr>
      </p:pic>
      <p:pic>
        <p:nvPicPr>
          <p:cNvPr id="1467" name="Google Shape;1467;p108" descr="image.png"/>
          <p:cNvPicPr preferRelativeResize="0"/>
          <p:nvPr/>
        </p:nvPicPr>
        <p:blipFill rotWithShape="1">
          <a:blip r:embed="rId4">
            <a:alphaModFix/>
          </a:blip>
          <a:srcRect/>
          <a:stretch/>
        </p:blipFill>
        <p:spPr>
          <a:xfrm>
            <a:off x="604836" y="5365552"/>
            <a:ext cx="11029950" cy="1492448"/>
          </a:xfrm>
          <a:prstGeom prst="rect">
            <a:avLst/>
          </a:prstGeom>
          <a:noFill/>
          <a:ln>
            <a:noFill/>
          </a:ln>
        </p:spPr>
      </p:pic>
      <p:sp>
        <p:nvSpPr>
          <p:cNvPr id="1468" name="Google Shape;1468;p108"/>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Proving the Spring Force is Conservative</a:t>
            </a:r>
            <a:endParaRPr/>
          </a:p>
        </p:txBody>
      </p:sp>
      <p:sp>
        <p:nvSpPr>
          <p:cNvPr id="1469" name="Google Shape;1469;p108"/>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70" name="Google Shape;1470;p108"/>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A force is strictly defined as conservative if the work it does in a cyclic process (a closed loop) is zero.</a:t>
            </a:r>
            <a:endParaRPr/>
          </a:p>
        </p:txBody>
      </p:sp>
      <p:sp>
        <p:nvSpPr>
          <p:cNvPr id="1471" name="Google Shape;1471;p108"/>
          <p:cNvSpPr txBox="1"/>
          <p:nvPr/>
        </p:nvSpPr>
        <p:spPr>
          <a:xfrm>
            <a:off x="581025" y="2388691"/>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Suppose the block is pulled from and then allowed to return exactly to . Here, the initial and final positions are identical ( ).</a:t>
            </a:r>
            <a:endParaRPr/>
          </a:p>
        </p:txBody>
      </p:sp>
      <p:pic>
        <p:nvPicPr>
          <p:cNvPr id="1472" name="Google Shape;1472;p108" descr="image.png"/>
          <p:cNvPicPr preferRelativeResize="0"/>
          <p:nvPr/>
        </p:nvPicPr>
        <p:blipFill rotWithShape="1">
          <a:blip r:embed="rId5">
            <a:alphaModFix/>
          </a:blip>
          <a:srcRect/>
          <a:stretch/>
        </p:blipFill>
        <p:spPr>
          <a:xfrm>
            <a:off x="3520336" y="3020934"/>
            <a:ext cx="1067692" cy="271462"/>
          </a:xfrm>
          <a:prstGeom prst="rect">
            <a:avLst/>
          </a:prstGeom>
          <a:noFill/>
          <a:ln>
            <a:noFill/>
          </a:ln>
        </p:spPr>
      </p:pic>
      <p:sp>
        <p:nvSpPr>
          <p:cNvPr id="1473" name="Google Shape;1473;p108"/>
          <p:cNvSpPr txBox="1"/>
          <p:nvPr/>
        </p:nvSpPr>
        <p:spPr>
          <a:xfrm>
            <a:off x="876300" y="3653432"/>
            <a:ext cx="49722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Substitute identical limits into the work equation:</a:t>
            </a:r>
            <a:endParaRPr/>
          </a:p>
        </p:txBody>
      </p:sp>
      <p:pic>
        <p:nvPicPr>
          <p:cNvPr id="1474" name="Google Shape;1474;p108" descr="image.png"/>
          <p:cNvPicPr preferRelativeResize="0"/>
          <p:nvPr/>
        </p:nvPicPr>
        <p:blipFill rotWithShape="1">
          <a:blip r:embed="rId6">
            <a:alphaModFix/>
          </a:blip>
          <a:srcRect/>
          <a:stretch/>
        </p:blipFill>
        <p:spPr>
          <a:xfrm>
            <a:off x="3850183" y="4274343"/>
            <a:ext cx="4539256" cy="702766"/>
          </a:xfrm>
          <a:prstGeom prst="rect">
            <a:avLst/>
          </a:prstGeom>
          <a:noFill/>
          <a:ln>
            <a:noFill/>
          </a:ln>
        </p:spPr>
      </p:pic>
      <p:sp>
        <p:nvSpPr>
          <p:cNvPr id="1475" name="Google Shape;1475;p108"/>
          <p:cNvSpPr txBox="1"/>
          <p:nvPr/>
        </p:nvSpPr>
        <p:spPr>
          <a:xfrm>
            <a:off x="876300" y="5758160"/>
            <a:ext cx="1390800" cy="66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Equation 5.18:</a:t>
            </a:r>
            <a:endParaRPr/>
          </a:p>
        </p:txBody>
      </p:sp>
      <p:pic>
        <p:nvPicPr>
          <p:cNvPr id="1476" name="Google Shape;1476;p108" descr="image.png"/>
          <p:cNvPicPr preferRelativeResize="0"/>
          <p:nvPr/>
        </p:nvPicPr>
        <p:blipFill rotWithShape="1">
          <a:blip r:embed="rId7">
            <a:alphaModFix/>
          </a:blip>
          <a:srcRect/>
          <a:stretch/>
        </p:blipFill>
        <p:spPr>
          <a:xfrm>
            <a:off x="5533577" y="5787856"/>
            <a:ext cx="1172467" cy="376237"/>
          </a:xfrm>
          <a:prstGeom prst="rect">
            <a:avLst/>
          </a:prstGeom>
          <a:noFill/>
          <a:ln>
            <a:noFill/>
          </a:ln>
        </p:spPr>
      </p:pic>
      <p:sp>
        <p:nvSpPr>
          <p:cNvPr id="1477" name="Google Shape;1477;p108"/>
          <p:cNvSpPr txBox="1"/>
          <p:nvPr/>
        </p:nvSpPr>
        <p:spPr>
          <a:xfrm>
            <a:off x="781050" y="7536358"/>
            <a:ext cx="10629900" cy="0"/>
          </a:xfrm>
          <a:prstGeom prst="rect">
            <a:avLst/>
          </a:prstGeom>
          <a:noFill/>
          <a:ln>
            <a:noFill/>
          </a:ln>
        </p:spPr>
        <p:txBody>
          <a:bodyPr spcFirstLastPara="1" wrap="square" lIns="0" tIns="0" rIns="0" bIns="0" anchor="t" anchorCtr="0">
            <a:noAutofit/>
          </a:bodyPr>
          <a:lstStyle/>
          <a:p>
            <a:pPr marL="0" marR="0" lvl="0" indent="0" algn="l" rtl="0">
              <a:lnSpc>
                <a:spcPct val="159944"/>
              </a:lnSpc>
              <a:spcBef>
                <a:spcPts val="0"/>
              </a:spcBef>
              <a:spcAft>
                <a:spcPts val="0"/>
              </a:spcAft>
              <a:buNone/>
            </a:pPr>
            <a:r>
              <a:rPr lang="en-US" sz="1800" b="0" i="0" u="none" strike="noStrike" cap="none">
                <a:solidFill>
                  <a:srgbClr val="1E3A8A"/>
                </a:solidFill>
                <a:latin typeface="Inter SemiBold"/>
                <a:ea typeface="Inter SemiBold"/>
                <a:cs typeface="Inter SemiBold"/>
                <a:sym typeface="Inter SemiBold"/>
              </a:rPr>
              <a:t>Because the work done depends only on endpoints and the work in a closed path is zero, we explicitly demonstrate that the spring force is a </a:t>
            </a:r>
            <a:r>
              <a:rPr lang="en-US" sz="1800" b="0" i="0" u="none" strike="noStrike" cap="none">
                <a:solidFill>
                  <a:srgbClr val="1E3A8A"/>
                </a:solidFill>
                <a:latin typeface="Inter Black"/>
                <a:ea typeface="Inter Black"/>
                <a:cs typeface="Inter Black"/>
                <a:sym typeface="Inter Black"/>
              </a:rPr>
              <a:t>conservative force</a:t>
            </a:r>
            <a:r>
              <a:rPr lang="en-US" sz="1800" b="0" i="0" u="none" strike="noStrike" cap="none">
                <a:solidFill>
                  <a:srgbClr val="1E3A8A"/>
                </a:solidFill>
                <a:latin typeface="Inter SemiBold"/>
                <a:ea typeface="Inter SemiBold"/>
                <a:cs typeface="Inter SemiBold"/>
                <a:sym typeface="Inter SemiBold"/>
              </a:rPr>
              <a:t>.</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pic>
        <p:nvPicPr>
          <p:cNvPr id="1482" name="Google Shape;1482;p109" descr="image.png"/>
          <p:cNvPicPr preferRelativeResize="0"/>
          <p:nvPr/>
        </p:nvPicPr>
        <p:blipFill rotWithShape="1">
          <a:blip r:embed="rId3">
            <a:alphaModFix/>
          </a:blip>
          <a:srcRect/>
          <a:stretch/>
        </p:blipFill>
        <p:spPr>
          <a:xfrm>
            <a:off x="581025" y="3211562"/>
            <a:ext cx="11029950" cy="1908125"/>
          </a:xfrm>
          <a:prstGeom prst="rect">
            <a:avLst/>
          </a:prstGeom>
          <a:noFill/>
          <a:ln>
            <a:noFill/>
          </a:ln>
        </p:spPr>
      </p:pic>
      <p:sp>
        <p:nvSpPr>
          <p:cNvPr id="1483" name="Google Shape;1483;p109"/>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Defining Potential Energy</a:t>
            </a:r>
            <a:endParaRPr/>
          </a:p>
        </p:txBody>
      </p:sp>
      <p:sp>
        <p:nvSpPr>
          <p:cNvPr id="1484" name="Google Shape;1484;p109"/>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85" name="Google Shape;1485;p109"/>
          <p:cNvSpPr txBox="1"/>
          <p:nvPr/>
        </p:nvSpPr>
        <p:spPr>
          <a:xfrm>
            <a:off x="581025" y="1514475"/>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Because the spring force is conservative, we can define a potential energy function for it.</a:t>
            </a:r>
            <a:endParaRPr/>
          </a:p>
        </p:txBody>
      </p:sp>
      <p:sp>
        <p:nvSpPr>
          <p:cNvPr id="1486" name="Google Shape;1486;p109"/>
          <p:cNvSpPr txBox="1"/>
          <p:nvPr/>
        </p:nvSpPr>
        <p:spPr>
          <a:xfrm>
            <a:off x="581025" y="2042070"/>
            <a:ext cx="11030100" cy="886397"/>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We establish the baseline by defining the potential energy to be zero when the block and spring system is at the equilibrium position (               ).</a:t>
            </a:r>
            <a:endParaRPr dirty="0"/>
          </a:p>
        </p:txBody>
      </p:sp>
      <p:pic>
        <p:nvPicPr>
          <p:cNvPr id="1488" name="Google Shape;1488;p109" descr="image.png"/>
          <p:cNvPicPr preferRelativeResize="0"/>
          <p:nvPr/>
        </p:nvPicPr>
        <p:blipFill rotWithShape="1">
          <a:blip r:embed="rId4">
            <a:alphaModFix/>
          </a:blip>
          <a:srcRect/>
          <a:stretch/>
        </p:blipFill>
        <p:spPr>
          <a:xfrm>
            <a:off x="4770239" y="2568526"/>
            <a:ext cx="810517" cy="276225"/>
          </a:xfrm>
          <a:prstGeom prst="rect">
            <a:avLst/>
          </a:prstGeom>
          <a:noFill/>
          <a:ln>
            <a:noFill/>
          </a:ln>
        </p:spPr>
      </p:pic>
      <p:sp>
        <p:nvSpPr>
          <p:cNvPr id="1489" name="Google Shape;1489;p109"/>
          <p:cNvSpPr txBox="1"/>
          <p:nvPr/>
        </p:nvSpPr>
        <p:spPr>
          <a:xfrm>
            <a:off x="1019175" y="3602087"/>
            <a:ext cx="63057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Potential Energy for extension/compression (Equation 5.19):</a:t>
            </a:r>
            <a:endParaRPr/>
          </a:p>
        </p:txBody>
      </p:sp>
      <p:pic>
        <p:nvPicPr>
          <p:cNvPr id="1490" name="Google Shape;1490;p109" descr="image.png"/>
          <p:cNvPicPr preferRelativeResize="0"/>
          <p:nvPr/>
        </p:nvPicPr>
        <p:blipFill rotWithShape="1">
          <a:blip r:embed="rId5">
            <a:alphaModFix/>
          </a:blip>
          <a:srcRect/>
          <a:stretch/>
        </p:blipFill>
        <p:spPr>
          <a:xfrm>
            <a:off x="5175498" y="4222998"/>
            <a:ext cx="1888628" cy="506164"/>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pic>
        <p:nvPicPr>
          <p:cNvPr id="1495" name="Google Shape;1495;p110" descr="image.png"/>
          <p:cNvPicPr preferRelativeResize="0"/>
          <p:nvPr/>
        </p:nvPicPr>
        <p:blipFill rotWithShape="1">
          <a:blip r:embed="rId3">
            <a:alphaModFix/>
          </a:blip>
          <a:srcRect/>
          <a:stretch/>
        </p:blipFill>
        <p:spPr>
          <a:xfrm>
            <a:off x="581025" y="2531566"/>
            <a:ext cx="11029950" cy="1182674"/>
          </a:xfrm>
          <a:prstGeom prst="rect">
            <a:avLst/>
          </a:prstGeom>
          <a:noFill/>
          <a:ln>
            <a:noFill/>
          </a:ln>
        </p:spPr>
      </p:pic>
      <p:pic>
        <p:nvPicPr>
          <p:cNvPr id="1496" name="Google Shape;1496;p110" descr="image.png"/>
          <p:cNvPicPr preferRelativeResize="0"/>
          <p:nvPr/>
        </p:nvPicPr>
        <p:blipFill rotWithShape="1">
          <a:blip r:embed="rId4">
            <a:alphaModFix/>
          </a:blip>
          <a:srcRect/>
          <a:stretch/>
        </p:blipFill>
        <p:spPr>
          <a:xfrm>
            <a:off x="581025" y="3977344"/>
            <a:ext cx="11029950" cy="1614636"/>
          </a:xfrm>
          <a:prstGeom prst="rect">
            <a:avLst/>
          </a:prstGeom>
          <a:noFill/>
          <a:ln>
            <a:noFill/>
          </a:ln>
        </p:spPr>
      </p:pic>
      <p:pic>
        <p:nvPicPr>
          <p:cNvPr id="1497" name="Google Shape;1497;p110" descr="image.png"/>
          <p:cNvPicPr preferRelativeResize="0"/>
          <p:nvPr/>
        </p:nvPicPr>
        <p:blipFill rotWithShape="1">
          <a:blip r:embed="rId3">
            <a:alphaModFix/>
          </a:blip>
          <a:srcRect/>
          <a:stretch/>
        </p:blipFill>
        <p:spPr>
          <a:xfrm>
            <a:off x="581025" y="5681228"/>
            <a:ext cx="11029950" cy="1025811"/>
          </a:xfrm>
          <a:prstGeom prst="rect">
            <a:avLst/>
          </a:prstGeom>
          <a:noFill/>
          <a:ln>
            <a:noFill/>
          </a:ln>
        </p:spPr>
      </p:pic>
      <p:sp>
        <p:nvSpPr>
          <p:cNvPr id="1498" name="Google Shape;1498;p110"/>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Conservation of Mechanical Energy</a:t>
            </a:r>
            <a:endParaRPr/>
          </a:p>
        </p:txBody>
      </p:sp>
      <p:sp>
        <p:nvSpPr>
          <p:cNvPr id="1499" name="Google Shape;1499;p110"/>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00" name="Google Shape;1500;p110"/>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If the block is extended to and released from rest, its total mechanical energy is conserved at any arbitrary point (where ).</a:t>
            </a:r>
            <a:endParaRPr/>
          </a:p>
        </p:txBody>
      </p:sp>
      <p:pic>
        <p:nvPicPr>
          <p:cNvPr id="1501" name="Google Shape;1501;p110" descr="image.png"/>
          <p:cNvPicPr preferRelativeResize="0"/>
          <p:nvPr/>
        </p:nvPicPr>
        <p:blipFill rotWithShape="1">
          <a:blip r:embed="rId5">
            <a:alphaModFix/>
          </a:blip>
          <a:srcRect/>
          <a:stretch/>
        </p:blipFill>
        <p:spPr>
          <a:xfrm>
            <a:off x="3467100" y="2100559"/>
            <a:ext cx="2326778" cy="290512"/>
          </a:xfrm>
          <a:prstGeom prst="rect">
            <a:avLst/>
          </a:prstGeom>
          <a:noFill/>
          <a:ln>
            <a:noFill/>
          </a:ln>
        </p:spPr>
      </p:pic>
      <p:sp>
        <p:nvSpPr>
          <p:cNvPr id="1502" name="Google Shape;1502;p110"/>
          <p:cNvSpPr txBox="1"/>
          <p:nvPr/>
        </p:nvSpPr>
        <p:spPr>
          <a:xfrm>
            <a:off x="781125" y="2702518"/>
            <a:ext cx="4112608" cy="40626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4B5563"/>
                </a:solidFill>
                <a:latin typeface="Inter SemiBold"/>
                <a:ea typeface="Inter SemiBold"/>
                <a:cs typeface="Inter SemiBold"/>
                <a:sym typeface="Inter SemiBold"/>
              </a:rPr>
              <a:t>Total Energy at initial state (           ):</a:t>
            </a:r>
            <a:endParaRPr dirty="0"/>
          </a:p>
        </p:txBody>
      </p:sp>
      <p:pic>
        <p:nvPicPr>
          <p:cNvPr id="1503" name="Google Shape;1503;p110" descr="image.png"/>
          <p:cNvPicPr preferRelativeResize="0"/>
          <p:nvPr/>
        </p:nvPicPr>
        <p:blipFill rotWithShape="1">
          <a:blip r:embed="rId6">
            <a:alphaModFix/>
          </a:blip>
          <a:srcRect/>
          <a:stretch/>
        </p:blipFill>
        <p:spPr>
          <a:xfrm>
            <a:off x="4767064" y="2775499"/>
            <a:ext cx="3746896" cy="498425"/>
          </a:xfrm>
          <a:prstGeom prst="rect">
            <a:avLst/>
          </a:prstGeom>
          <a:noFill/>
          <a:ln>
            <a:noFill/>
          </a:ln>
        </p:spPr>
      </p:pic>
      <p:sp>
        <p:nvSpPr>
          <p:cNvPr id="1504" name="Google Shape;1504;p110"/>
          <p:cNvSpPr txBox="1"/>
          <p:nvPr/>
        </p:nvSpPr>
        <p:spPr>
          <a:xfrm>
            <a:off x="876300" y="4679602"/>
            <a:ext cx="3890764" cy="40626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4B5563"/>
                </a:solidFill>
                <a:latin typeface="Inter SemiBold"/>
                <a:ea typeface="Inter SemiBold"/>
                <a:cs typeface="Inter SemiBold"/>
                <a:sym typeface="Inter SemiBold"/>
              </a:rPr>
              <a:t>Total Energy at arbitrary state (       :</a:t>
            </a:r>
            <a:endParaRPr dirty="0"/>
          </a:p>
        </p:txBody>
      </p:sp>
      <p:pic>
        <p:nvPicPr>
          <p:cNvPr id="1505" name="Google Shape;1505;p110" descr="image.png"/>
          <p:cNvPicPr preferRelativeResize="0"/>
          <p:nvPr/>
        </p:nvPicPr>
        <p:blipFill rotWithShape="1">
          <a:blip r:embed="rId7">
            <a:alphaModFix/>
          </a:blip>
          <a:srcRect/>
          <a:stretch/>
        </p:blipFill>
        <p:spPr>
          <a:xfrm>
            <a:off x="4853741" y="4669625"/>
            <a:ext cx="4289821" cy="498425"/>
          </a:xfrm>
          <a:prstGeom prst="rect">
            <a:avLst/>
          </a:prstGeom>
          <a:noFill/>
          <a:ln>
            <a:noFill/>
          </a:ln>
        </p:spPr>
      </p:pic>
      <p:sp>
        <p:nvSpPr>
          <p:cNvPr id="1506" name="Google Shape;1506;p110"/>
          <p:cNvSpPr txBox="1"/>
          <p:nvPr/>
        </p:nvSpPr>
        <p:spPr>
          <a:xfrm>
            <a:off x="815975" y="5754489"/>
            <a:ext cx="24576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4B5563"/>
                </a:solidFill>
                <a:latin typeface="Inter SemiBold"/>
                <a:ea typeface="Inter SemiBold"/>
                <a:cs typeface="Inter SemiBold"/>
                <a:sym typeface="Inter SemiBold"/>
              </a:rPr>
              <a:t>Equating the two states:</a:t>
            </a:r>
            <a:endParaRPr dirty="0"/>
          </a:p>
        </p:txBody>
      </p:sp>
      <p:pic>
        <p:nvPicPr>
          <p:cNvPr id="1507" name="Google Shape;1507;p110" descr="image.png"/>
          <p:cNvPicPr preferRelativeResize="0"/>
          <p:nvPr/>
        </p:nvPicPr>
        <p:blipFill rotWithShape="1">
          <a:blip r:embed="rId8">
            <a:alphaModFix/>
          </a:blip>
          <a:srcRect/>
          <a:stretch/>
        </p:blipFill>
        <p:spPr>
          <a:xfrm>
            <a:off x="4372670" y="5881539"/>
            <a:ext cx="3230760" cy="498425"/>
          </a:xfrm>
          <a:prstGeom prst="rect">
            <a:avLst/>
          </a:prstGeom>
          <a:noFill/>
          <a:ln>
            <a:noFill/>
          </a:ln>
        </p:spPr>
      </p:pic>
      <p:pic>
        <p:nvPicPr>
          <p:cNvPr id="1508" name="Google Shape;1508;p110" descr="image.png"/>
          <p:cNvPicPr preferRelativeResize="0"/>
          <p:nvPr/>
        </p:nvPicPr>
        <p:blipFill rotWithShape="1">
          <a:blip r:embed="rId9">
            <a:alphaModFix/>
          </a:blip>
          <a:srcRect/>
          <a:stretch/>
        </p:blipFill>
        <p:spPr>
          <a:xfrm>
            <a:off x="3781425" y="2836366"/>
            <a:ext cx="485775" cy="271462"/>
          </a:xfrm>
          <a:prstGeom prst="rect">
            <a:avLst/>
          </a:prstGeom>
          <a:noFill/>
          <a:ln>
            <a:noFill/>
          </a:ln>
        </p:spPr>
      </p:pic>
      <p:pic>
        <p:nvPicPr>
          <p:cNvPr id="1509" name="Google Shape;1509;p110" descr="image.png"/>
          <p:cNvPicPr preferRelativeResize="0"/>
          <p:nvPr/>
        </p:nvPicPr>
        <p:blipFill rotWithShape="1">
          <a:blip r:embed="rId10">
            <a:alphaModFix/>
          </a:blip>
          <a:srcRect/>
          <a:stretch/>
        </p:blipFill>
        <p:spPr>
          <a:xfrm>
            <a:off x="4102100" y="4828351"/>
            <a:ext cx="190500" cy="18097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pic>
        <p:nvPicPr>
          <p:cNvPr id="1514" name="Google Shape;1514;p111" descr="image.png"/>
          <p:cNvPicPr preferRelativeResize="0"/>
          <p:nvPr/>
        </p:nvPicPr>
        <p:blipFill rotWithShape="1">
          <a:blip r:embed="rId3">
            <a:alphaModFix/>
          </a:blip>
          <a:srcRect/>
          <a:stretch/>
        </p:blipFill>
        <p:spPr>
          <a:xfrm>
            <a:off x="581025" y="2840687"/>
            <a:ext cx="11029950" cy="974473"/>
          </a:xfrm>
          <a:prstGeom prst="rect">
            <a:avLst/>
          </a:prstGeom>
          <a:noFill/>
          <a:ln>
            <a:noFill/>
          </a:ln>
        </p:spPr>
      </p:pic>
      <p:pic>
        <p:nvPicPr>
          <p:cNvPr id="1515" name="Google Shape;1515;p111" descr="image.png"/>
          <p:cNvPicPr preferRelativeResize="0"/>
          <p:nvPr/>
        </p:nvPicPr>
        <p:blipFill rotWithShape="1">
          <a:blip r:embed="rId4">
            <a:alphaModFix/>
          </a:blip>
          <a:srcRect/>
          <a:stretch/>
        </p:blipFill>
        <p:spPr>
          <a:xfrm>
            <a:off x="581025" y="4441477"/>
            <a:ext cx="11029950" cy="974473"/>
          </a:xfrm>
          <a:prstGeom prst="rect">
            <a:avLst/>
          </a:prstGeom>
          <a:noFill/>
          <a:ln>
            <a:noFill/>
          </a:ln>
        </p:spPr>
      </p:pic>
      <p:pic>
        <p:nvPicPr>
          <p:cNvPr id="1516" name="Google Shape;1516;p111" descr="image.png"/>
          <p:cNvPicPr preferRelativeResize="0"/>
          <p:nvPr/>
        </p:nvPicPr>
        <p:blipFill rotWithShape="1">
          <a:blip r:embed="rId3">
            <a:alphaModFix/>
          </a:blip>
          <a:srcRect/>
          <a:stretch/>
        </p:blipFill>
        <p:spPr>
          <a:xfrm>
            <a:off x="604837" y="5945560"/>
            <a:ext cx="11029950" cy="680268"/>
          </a:xfrm>
          <a:prstGeom prst="rect">
            <a:avLst/>
          </a:prstGeom>
          <a:noFill/>
          <a:ln>
            <a:noFill/>
          </a:ln>
        </p:spPr>
      </p:pic>
      <p:sp>
        <p:nvSpPr>
          <p:cNvPr id="1517" name="Google Shape;1517;p111"/>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Deriving Maximum Speed</a:t>
            </a:r>
            <a:endParaRPr/>
          </a:p>
        </p:txBody>
      </p:sp>
      <p:sp>
        <p:nvSpPr>
          <p:cNvPr id="1518" name="Google Shape;1518;p111"/>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19" name="Google Shape;1519;p111"/>
          <p:cNvSpPr txBox="1"/>
          <p:nvPr/>
        </p:nvSpPr>
        <p:spPr>
          <a:xfrm>
            <a:off x="581025" y="1514475"/>
            <a:ext cx="110301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conservation equation suggests that kinetic energy (and thus speed) will be maximum when potential energy is minimum. This occurs exactly at the equilibrium position (               ).</a:t>
            </a:r>
            <a:endParaRPr/>
          </a:p>
        </p:txBody>
      </p:sp>
      <p:pic>
        <p:nvPicPr>
          <p:cNvPr id="1520" name="Google Shape;1520;p111" descr="image.png"/>
          <p:cNvPicPr preferRelativeResize="0"/>
          <p:nvPr/>
        </p:nvPicPr>
        <p:blipFill rotWithShape="1">
          <a:blip r:embed="rId5">
            <a:alphaModFix/>
          </a:blip>
          <a:srcRect/>
          <a:stretch/>
        </p:blipFill>
        <p:spPr>
          <a:xfrm>
            <a:off x="9192986" y="2031063"/>
            <a:ext cx="810517" cy="276225"/>
          </a:xfrm>
          <a:prstGeom prst="rect">
            <a:avLst/>
          </a:prstGeom>
          <a:noFill/>
          <a:ln>
            <a:noFill/>
          </a:ln>
        </p:spPr>
      </p:pic>
      <p:sp>
        <p:nvSpPr>
          <p:cNvPr id="1521" name="Google Shape;1521;p111"/>
          <p:cNvSpPr txBox="1"/>
          <p:nvPr/>
        </p:nvSpPr>
        <p:spPr>
          <a:xfrm>
            <a:off x="876300" y="2788741"/>
            <a:ext cx="3753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Start with the conservation equation:</a:t>
            </a:r>
            <a:endParaRPr/>
          </a:p>
        </p:txBody>
      </p:sp>
      <p:pic>
        <p:nvPicPr>
          <p:cNvPr id="1522" name="Google Shape;1522;p111" descr="image.png"/>
          <p:cNvPicPr preferRelativeResize="0"/>
          <p:nvPr/>
        </p:nvPicPr>
        <p:blipFill rotWithShape="1">
          <a:blip r:embed="rId6">
            <a:alphaModFix/>
          </a:blip>
          <a:srcRect/>
          <a:stretch/>
        </p:blipFill>
        <p:spPr>
          <a:xfrm>
            <a:off x="4924575" y="2990640"/>
            <a:ext cx="3145035" cy="498425"/>
          </a:xfrm>
          <a:prstGeom prst="rect">
            <a:avLst/>
          </a:prstGeom>
          <a:noFill/>
          <a:ln>
            <a:noFill/>
          </a:ln>
        </p:spPr>
      </p:pic>
      <p:sp>
        <p:nvSpPr>
          <p:cNvPr id="1523" name="Google Shape;1523;p111"/>
          <p:cNvSpPr txBox="1"/>
          <p:nvPr/>
        </p:nvSpPr>
        <p:spPr>
          <a:xfrm>
            <a:off x="876300" y="4689127"/>
            <a:ext cx="35166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Substitute and :</a:t>
            </a:r>
            <a:endParaRPr/>
          </a:p>
        </p:txBody>
      </p:sp>
      <p:pic>
        <p:nvPicPr>
          <p:cNvPr id="1524" name="Google Shape;1524;p111" descr="image.png"/>
          <p:cNvPicPr preferRelativeResize="0"/>
          <p:nvPr/>
        </p:nvPicPr>
        <p:blipFill rotWithShape="1">
          <a:blip r:embed="rId7">
            <a:alphaModFix/>
          </a:blip>
          <a:srcRect/>
          <a:stretch/>
        </p:blipFill>
        <p:spPr>
          <a:xfrm>
            <a:off x="4768471" y="4677119"/>
            <a:ext cx="3908821" cy="503187"/>
          </a:xfrm>
          <a:prstGeom prst="rect">
            <a:avLst/>
          </a:prstGeom>
          <a:noFill/>
          <a:ln>
            <a:noFill/>
          </a:ln>
        </p:spPr>
      </p:pic>
      <p:pic>
        <p:nvPicPr>
          <p:cNvPr id="1526" name="Google Shape;1526;p111" descr="image.png"/>
          <p:cNvPicPr preferRelativeResize="0"/>
          <p:nvPr/>
        </p:nvPicPr>
        <p:blipFill rotWithShape="1">
          <a:blip r:embed="rId8">
            <a:alphaModFix/>
          </a:blip>
          <a:srcRect/>
          <a:stretch/>
        </p:blipFill>
        <p:spPr>
          <a:xfrm>
            <a:off x="5163237" y="6027762"/>
            <a:ext cx="2134492" cy="498425"/>
          </a:xfrm>
          <a:prstGeom prst="rect">
            <a:avLst/>
          </a:prstGeom>
          <a:noFill/>
          <a:ln>
            <a:noFill/>
          </a:ln>
        </p:spPr>
      </p:pic>
      <p:pic>
        <p:nvPicPr>
          <p:cNvPr id="1527" name="Google Shape;1527;p111" descr="image.png"/>
          <p:cNvPicPr preferRelativeResize="0"/>
          <p:nvPr/>
        </p:nvPicPr>
        <p:blipFill rotWithShape="1">
          <a:blip r:embed="rId5">
            <a:alphaModFix/>
          </a:blip>
          <a:srcRect/>
          <a:stretch/>
        </p:blipFill>
        <p:spPr>
          <a:xfrm>
            <a:off x="2466988" y="4683927"/>
            <a:ext cx="810517" cy="276225"/>
          </a:xfrm>
          <a:prstGeom prst="rect">
            <a:avLst/>
          </a:prstGeom>
          <a:noFill/>
          <a:ln>
            <a:noFill/>
          </a:ln>
        </p:spPr>
      </p:pic>
      <p:pic>
        <p:nvPicPr>
          <p:cNvPr id="1528" name="Google Shape;1528;p111" descr="image.png"/>
          <p:cNvPicPr preferRelativeResize="0"/>
          <p:nvPr/>
        </p:nvPicPr>
        <p:blipFill rotWithShape="1">
          <a:blip r:embed="rId9">
            <a:alphaModFix/>
          </a:blip>
          <a:srcRect/>
          <a:stretch/>
        </p:blipFill>
        <p:spPr>
          <a:xfrm>
            <a:off x="3377634" y="4770723"/>
            <a:ext cx="1048642" cy="280987"/>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32"/>
        <p:cNvGrpSpPr/>
        <p:nvPr/>
      </p:nvGrpSpPr>
      <p:grpSpPr>
        <a:xfrm>
          <a:off x="0" y="0"/>
          <a:ext cx="0" cy="0"/>
          <a:chOff x="0" y="0"/>
          <a:chExt cx="0" cy="0"/>
        </a:xfrm>
      </p:grpSpPr>
      <p:pic>
        <p:nvPicPr>
          <p:cNvPr id="1533" name="Google Shape;1533;p112" descr="image.png"/>
          <p:cNvPicPr preferRelativeResize="0"/>
          <p:nvPr/>
        </p:nvPicPr>
        <p:blipFill rotWithShape="1">
          <a:blip r:embed="rId3">
            <a:alphaModFix/>
          </a:blip>
          <a:srcRect/>
          <a:stretch/>
        </p:blipFill>
        <p:spPr>
          <a:xfrm>
            <a:off x="581025" y="2170658"/>
            <a:ext cx="11029950" cy="1587698"/>
          </a:xfrm>
          <a:prstGeom prst="rect">
            <a:avLst/>
          </a:prstGeom>
          <a:noFill/>
          <a:ln>
            <a:noFill/>
          </a:ln>
        </p:spPr>
      </p:pic>
      <p:pic>
        <p:nvPicPr>
          <p:cNvPr id="1534" name="Google Shape;1534;p112" descr="image.png"/>
          <p:cNvPicPr preferRelativeResize="0"/>
          <p:nvPr/>
        </p:nvPicPr>
        <p:blipFill rotWithShape="1">
          <a:blip r:embed="rId4">
            <a:alphaModFix/>
          </a:blip>
          <a:srcRect/>
          <a:stretch/>
        </p:blipFill>
        <p:spPr>
          <a:xfrm>
            <a:off x="581025" y="4044106"/>
            <a:ext cx="11029950" cy="1587698"/>
          </a:xfrm>
          <a:prstGeom prst="rect">
            <a:avLst/>
          </a:prstGeom>
          <a:noFill/>
          <a:ln>
            <a:noFill/>
          </a:ln>
        </p:spPr>
      </p:pic>
      <p:sp>
        <p:nvSpPr>
          <p:cNvPr id="1535" name="Google Shape;1535;p112"/>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dirty="0">
                <a:solidFill>
                  <a:srgbClr val="111827"/>
                </a:solidFill>
                <a:latin typeface="Inter"/>
                <a:ea typeface="Inter"/>
                <a:cs typeface="Inter"/>
                <a:sym typeface="Inter"/>
              </a:rPr>
              <a:t>Solving for Maximum Speed (     )</a:t>
            </a:r>
            <a:endParaRPr dirty="0"/>
          </a:p>
        </p:txBody>
      </p:sp>
      <p:sp>
        <p:nvSpPr>
          <p:cNvPr id="1536" name="Google Shape;1536;p112"/>
          <p:cNvSpPr/>
          <p:nvPr/>
        </p:nvSpPr>
        <p:spPr>
          <a:xfrm>
            <a:off x="581025" y="1214437"/>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537" name="Google Shape;1537;p112" descr="image.png"/>
          <p:cNvPicPr preferRelativeResize="0"/>
          <p:nvPr/>
        </p:nvPicPr>
        <p:blipFill rotWithShape="1">
          <a:blip r:embed="rId5">
            <a:alphaModFix/>
          </a:blip>
          <a:srcRect/>
          <a:stretch/>
        </p:blipFill>
        <p:spPr>
          <a:xfrm>
            <a:off x="6381750" y="790575"/>
            <a:ext cx="476250" cy="280987"/>
          </a:xfrm>
          <a:prstGeom prst="rect">
            <a:avLst/>
          </a:prstGeom>
          <a:noFill/>
          <a:ln>
            <a:noFill/>
          </a:ln>
        </p:spPr>
      </p:pic>
      <p:sp>
        <p:nvSpPr>
          <p:cNvPr id="1538" name="Google Shape;1538;p112"/>
          <p:cNvSpPr txBox="1"/>
          <p:nvPr/>
        </p:nvSpPr>
        <p:spPr>
          <a:xfrm>
            <a:off x="581025" y="1519237"/>
            <a:ext cx="110301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Now we solve algebraically for .</a:t>
            </a:r>
            <a:endParaRPr/>
          </a:p>
        </p:txBody>
      </p:sp>
      <p:pic>
        <p:nvPicPr>
          <p:cNvPr id="1539" name="Google Shape;1539;p112" descr="image.png"/>
          <p:cNvPicPr preferRelativeResize="0"/>
          <p:nvPr/>
        </p:nvPicPr>
        <p:blipFill rotWithShape="1">
          <a:blip r:embed="rId6">
            <a:alphaModFix/>
          </a:blip>
          <a:srcRect/>
          <a:stretch/>
        </p:blipFill>
        <p:spPr>
          <a:xfrm>
            <a:off x="4125686" y="1657837"/>
            <a:ext cx="476250" cy="280987"/>
          </a:xfrm>
          <a:prstGeom prst="rect">
            <a:avLst/>
          </a:prstGeom>
          <a:noFill/>
          <a:ln>
            <a:noFill/>
          </a:ln>
        </p:spPr>
      </p:pic>
      <p:sp>
        <p:nvSpPr>
          <p:cNvPr id="1540" name="Google Shape;1540;p112"/>
          <p:cNvSpPr txBox="1"/>
          <p:nvPr/>
        </p:nvSpPr>
        <p:spPr>
          <a:xfrm>
            <a:off x="876300" y="2418308"/>
            <a:ext cx="2505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Multiply both sides by 2:</a:t>
            </a:r>
            <a:endParaRPr/>
          </a:p>
        </p:txBody>
      </p:sp>
      <p:pic>
        <p:nvPicPr>
          <p:cNvPr id="1541" name="Google Shape;1541;p112" descr="image.png"/>
          <p:cNvPicPr preferRelativeResize="0"/>
          <p:nvPr/>
        </p:nvPicPr>
        <p:blipFill rotWithShape="1">
          <a:blip r:embed="rId7">
            <a:alphaModFix/>
          </a:blip>
          <a:srcRect/>
          <a:stretch/>
        </p:blipFill>
        <p:spPr>
          <a:xfrm>
            <a:off x="5185916" y="3039219"/>
            <a:ext cx="1867792" cy="471487"/>
          </a:xfrm>
          <a:prstGeom prst="rect">
            <a:avLst/>
          </a:prstGeom>
          <a:noFill/>
          <a:ln>
            <a:noFill/>
          </a:ln>
        </p:spPr>
      </p:pic>
      <p:sp>
        <p:nvSpPr>
          <p:cNvPr id="1542" name="Google Shape;1542;p112"/>
          <p:cNvSpPr txBox="1"/>
          <p:nvPr/>
        </p:nvSpPr>
        <p:spPr>
          <a:xfrm>
            <a:off x="876300" y="4291750"/>
            <a:ext cx="26796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4B5563"/>
                </a:solidFill>
                <a:latin typeface="Inter SemiBold"/>
                <a:ea typeface="Inter SemiBold"/>
                <a:cs typeface="Inter SemiBold"/>
                <a:sym typeface="Inter SemiBold"/>
              </a:rPr>
              <a:t>Divide by mass (          ):</a:t>
            </a:r>
            <a:endParaRPr/>
          </a:p>
        </p:txBody>
      </p:sp>
      <p:pic>
        <p:nvPicPr>
          <p:cNvPr id="1543" name="Google Shape;1543;p112" descr="image.png"/>
          <p:cNvPicPr preferRelativeResize="0"/>
          <p:nvPr/>
        </p:nvPicPr>
        <p:blipFill rotWithShape="1">
          <a:blip r:embed="rId8">
            <a:alphaModFix/>
          </a:blip>
          <a:srcRect/>
          <a:stretch/>
        </p:blipFill>
        <p:spPr>
          <a:xfrm>
            <a:off x="5328791" y="4912667"/>
            <a:ext cx="1582042" cy="471487"/>
          </a:xfrm>
          <a:prstGeom prst="rect">
            <a:avLst/>
          </a:prstGeom>
          <a:noFill/>
          <a:ln>
            <a:noFill/>
          </a:ln>
        </p:spPr>
      </p:pic>
      <p:pic>
        <p:nvPicPr>
          <p:cNvPr id="1544" name="Google Shape;1544;p112" descr="image.png"/>
          <p:cNvPicPr preferRelativeResize="0"/>
          <p:nvPr/>
        </p:nvPicPr>
        <p:blipFill rotWithShape="1">
          <a:blip r:embed="rId9">
            <a:alphaModFix/>
          </a:blip>
          <a:srcRect/>
          <a:stretch/>
        </p:blipFill>
        <p:spPr>
          <a:xfrm>
            <a:off x="2681288" y="4364081"/>
            <a:ext cx="323850" cy="19050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548"/>
        <p:cNvGrpSpPr/>
        <p:nvPr/>
      </p:nvGrpSpPr>
      <p:grpSpPr>
        <a:xfrm>
          <a:off x="0" y="0"/>
          <a:ext cx="0" cy="0"/>
          <a:chOff x="0" y="0"/>
          <a:chExt cx="0" cy="0"/>
        </a:xfrm>
      </p:grpSpPr>
      <p:pic>
        <p:nvPicPr>
          <p:cNvPr id="1549" name="Google Shape;1549;p113" descr="image.png"/>
          <p:cNvPicPr preferRelativeResize="0"/>
          <p:nvPr/>
        </p:nvPicPr>
        <p:blipFill rotWithShape="1">
          <a:blip r:embed="rId3">
            <a:alphaModFix/>
          </a:blip>
          <a:srcRect/>
          <a:stretch/>
        </p:blipFill>
        <p:spPr>
          <a:xfrm>
            <a:off x="6334125" y="1514475"/>
            <a:ext cx="5276850" cy="5150048"/>
          </a:xfrm>
          <a:prstGeom prst="rect">
            <a:avLst/>
          </a:prstGeom>
          <a:noFill/>
          <a:ln>
            <a:noFill/>
          </a:ln>
        </p:spPr>
      </p:pic>
      <p:sp>
        <p:nvSpPr>
          <p:cNvPr id="1550" name="Google Shape;1550;p113"/>
          <p:cNvSpPr txBox="1"/>
          <p:nvPr/>
        </p:nvSpPr>
        <p:spPr>
          <a:xfrm>
            <a:off x="581025" y="581025"/>
            <a:ext cx="115815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11827"/>
                </a:solidFill>
                <a:latin typeface="Inter"/>
                <a:ea typeface="Inter"/>
                <a:cs typeface="Inter"/>
                <a:sym typeface="Inter"/>
              </a:rPr>
              <a:t>Graphical Representation of Energy</a:t>
            </a:r>
            <a:endParaRPr/>
          </a:p>
        </p:txBody>
      </p:sp>
      <p:sp>
        <p:nvSpPr>
          <p:cNvPr id="1551" name="Google Shape;1551;p113"/>
          <p:cNvSpPr/>
          <p:nvPr/>
        </p:nvSpPr>
        <p:spPr>
          <a:xfrm>
            <a:off x="581025" y="1209675"/>
            <a:ext cx="11030100" cy="19200"/>
          </a:xfrm>
          <a:prstGeom prst="rect">
            <a:avLst/>
          </a:prstGeom>
          <a:solidFill>
            <a:srgbClr val="F3F4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52" name="Google Shape;1552;p113"/>
          <p:cNvSpPr txBox="1"/>
          <p:nvPr/>
        </p:nvSpPr>
        <p:spPr>
          <a:xfrm>
            <a:off x="914400" y="1514475"/>
            <a:ext cx="49434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 plots for potential energy and kinetic energy are both parabolic.</a:t>
            </a:r>
            <a:endParaRPr/>
          </a:p>
        </p:txBody>
      </p:sp>
      <p:sp>
        <p:nvSpPr>
          <p:cNvPr id="1553" name="Google Shape;1553;p113"/>
          <p:cNvSpPr txBox="1"/>
          <p:nvPr/>
        </p:nvSpPr>
        <p:spPr>
          <a:xfrm>
            <a:off x="914400" y="2436316"/>
            <a:ext cx="4943400" cy="16065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These two curves are completely </a:t>
            </a:r>
            <a:r>
              <a:rPr lang="en-US" sz="1800" b="1" i="0" u="none" strike="noStrike" cap="none">
                <a:solidFill>
                  <a:srgbClr val="374151"/>
                </a:solidFill>
                <a:latin typeface="Inter"/>
                <a:ea typeface="Inter"/>
                <a:cs typeface="Inter"/>
                <a:sym typeface="Inter"/>
              </a:rPr>
              <a:t>complementary</a:t>
            </a:r>
            <a:r>
              <a:rPr lang="en-US" sz="1800" b="0" i="0" u="none" strike="noStrike" cap="none">
                <a:solidFill>
                  <a:srgbClr val="374151"/>
                </a:solidFill>
                <a:latin typeface="Inter"/>
                <a:ea typeface="Inter"/>
                <a:cs typeface="Inter"/>
                <a:sym typeface="Inter"/>
              </a:rPr>
              <a:t>. As the block moves towards equilibrium, decreases while increases perfectly proportionally.</a:t>
            </a:r>
            <a:endParaRPr/>
          </a:p>
        </p:txBody>
      </p:sp>
      <p:sp>
        <p:nvSpPr>
          <p:cNvPr id="1554" name="Google Shape;1554;p113"/>
          <p:cNvSpPr txBox="1"/>
          <p:nvPr/>
        </p:nvSpPr>
        <p:spPr>
          <a:xfrm>
            <a:off x="914400" y="4089499"/>
            <a:ext cx="4943400" cy="11634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74151"/>
                </a:solidFill>
                <a:latin typeface="Inter"/>
                <a:ea typeface="Inter"/>
                <a:cs typeface="Inter"/>
                <a:sym typeface="Inter"/>
              </a:rPr>
              <a:t>Because energy is conserved, the sum of these two curves at any displacement always equals a constant value.</a:t>
            </a:r>
            <a:endParaRPr/>
          </a:p>
        </p:txBody>
      </p:sp>
      <p:sp>
        <p:nvSpPr>
          <p:cNvPr id="1555" name="Google Shape;1555;p113"/>
          <p:cNvSpPr txBox="1"/>
          <p:nvPr/>
        </p:nvSpPr>
        <p:spPr>
          <a:xfrm>
            <a:off x="914400" y="5377011"/>
            <a:ext cx="4943400" cy="886397"/>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74151"/>
                </a:solidFill>
                <a:latin typeface="Inter"/>
                <a:ea typeface="Inter"/>
                <a:cs typeface="Inter"/>
                <a:sym typeface="Inter"/>
              </a:rPr>
              <a:t>This creates a straight horizontal line representing the Total Mechanical Energy </a:t>
            </a:r>
            <a:endParaRPr dirty="0"/>
          </a:p>
        </p:txBody>
      </p:sp>
      <p:pic>
        <p:nvPicPr>
          <p:cNvPr id="1556" name="Google Shape;1556;p113" descr="image.png"/>
          <p:cNvPicPr preferRelativeResize="0"/>
          <p:nvPr/>
        </p:nvPicPr>
        <p:blipFill rotWithShape="1">
          <a:blip r:embed="rId4">
            <a:alphaModFix/>
          </a:blip>
          <a:srcRect/>
          <a:stretch/>
        </p:blipFill>
        <p:spPr>
          <a:xfrm>
            <a:off x="581025" y="1552575"/>
            <a:ext cx="114300" cy="200025"/>
          </a:xfrm>
          <a:prstGeom prst="rect">
            <a:avLst/>
          </a:prstGeom>
          <a:noFill/>
          <a:ln>
            <a:noFill/>
          </a:ln>
        </p:spPr>
      </p:pic>
      <p:pic>
        <p:nvPicPr>
          <p:cNvPr id="1557" name="Google Shape;1557;p113" descr="image.png"/>
          <p:cNvPicPr preferRelativeResize="0"/>
          <p:nvPr/>
        </p:nvPicPr>
        <p:blipFill rotWithShape="1">
          <a:blip r:embed="rId4">
            <a:alphaModFix/>
          </a:blip>
          <a:srcRect/>
          <a:stretch/>
        </p:blipFill>
        <p:spPr>
          <a:xfrm>
            <a:off x="581025" y="2474416"/>
            <a:ext cx="114300" cy="200025"/>
          </a:xfrm>
          <a:prstGeom prst="rect">
            <a:avLst/>
          </a:prstGeom>
          <a:noFill/>
          <a:ln>
            <a:noFill/>
          </a:ln>
        </p:spPr>
      </p:pic>
      <p:pic>
        <p:nvPicPr>
          <p:cNvPr id="1558" name="Google Shape;1558;p113" descr="image.png"/>
          <p:cNvPicPr preferRelativeResize="0"/>
          <p:nvPr/>
        </p:nvPicPr>
        <p:blipFill rotWithShape="1">
          <a:blip r:embed="rId4">
            <a:alphaModFix/>
          </a:blip>
          <a:srcRect/>
          <a:stretch/>
        </p:blipFill>
        <p:spPr>
          <a:xfrm>
            <a:off x="581025" y="4127599"/>
            <a:ext cx="114300" cy="200025"/>
          </a:xfrm>
          <a:prstGeom prst="rect">
            <a:avLst/>
          </a:prstGeom>
          <a:noFill/>
          <a:ln>
            <a:noFill/>
          </a:ln>
        </p:spPr>
      </p:pic>
      <p:pic>
        <p:nvPicPr>
          <p:cNvPr id="1559" name="Google Shape;1559;p113" descr="image.png"/>
          <p:cNvPicPr preferRelativeResize="0"/>
          <p:nvPr/>
        </p:nvPicPr>
        <p:blipFill rotWithShape="1">
          <a:blip r:embed="rId4">
            <a:alphaModFix/>
          </a:blip>
          <a:srcRect/>
          <a:stretch/>
        </p:blipFill>
        <p:spPr>
          <a:xfrm>
            <a:off x="581025" y="5415111"/>
            <a:ext cx="114300" cy="200025"/>
          </a:xfrm>
          <a:prstGeom prst="rect">
            <a:avLst/>
          </a:prstGeom>
          <a:noFill/>
          <a:ln>
            <a:noFill/>
          </a:ln>
        </p:spPr>
      </p:pic>
      <p:pic>
        <p:nvPicPr>
          <p:cNvPr id="1560" name="Google Shape;1560;p113" descr="image.png"/>
          <p:cNvPicPr preferRelativeResize="0"/>
          <p:nvPr/>
        </p:nvPicPr>
        <p:blipFill rotWithShape="1">
          <a:blip r:embed="rId5">
            <a:alphaModFix/>
          </a:blip>
          <a:srcRect/>
          <a:stretch/>
        </p:blipFill>
        <p:spPr>
          <a:xfrm>
            <a:off x="1349828" y="6397823"/>
            <a:ext cx="1497210" cy="266700"/>
          </a:xfrm>
          <a:prstGeom prst="rect">
            <a:avLst/>
          </a:prstGeom>
          <a:noFill/>
          <a:ln>
            <a:noFill/>
          </a:ln>
        </p:spPr>
      </p:pic>
      <p:pic>
        <p:nvPicPr>
          <p:cNvPr id="1561" name="Google Shape;1561;p113"/>
          <p:cNvPicPr preferRelativeResize="0"/>
          <p:nvPr/>
        </p:nvPicPr>
        <p:blipFill>
          <a:blip r:embed="rId6">
            <a:alphaModFix/>
          </a:blip>
          <a:stretch>
            <a:fillRect/>
          </a:stretch>
        </p:blipFill>
        <p:spPr>
          <a:xfrm>
            <a:off x="6334125" y="1209675"/>
            <a:ext cx="5467350" cy="48863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pic>
        <p:nvPicPr>
          <p:cNvPr id="1566" name="Google Shape;1566;p11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567" name="Google Shape;1567;p114" descr="image.png"/>
          <p:cNvPicPr preferRelativeResize="0"/>
          <p:nvPr/>
        </p:nvPicPr>
        <p:blipFill rotWithShape="1">
          <a:blip r:embed="rId4">
            <a:alphaModFix/>
          </a:blip>
          <a:srcRect/>
          <a:stretch/>
        </p:blipFill>
        <p:spPr>
          <a:xfrm>
            <a:off x="571500" y="1295400"/>
            <a:ext cx="5334000" cy="5086350"/>
          </a:xfrm>
          <a:prstGeom prst="rect">
            <a:avLst/>
          </a:prstGeom>
          <a:noFill/>
          <a:ln>
            <a:noFill/>
          </a:ln>
        </p:spPr>
      </p:pic>
      <p:pic>
        <p:nvPicPr>
          <p:cNvPr id="1568" name="Google Shape;1568;p114" descr="image.png"/>
          <p:cNvPicPr preferRelativeResize="0"/>
          <p:nvPr/>
        </p:nvPicPr>
        <p:blipFill rotWithShape="1">
          <a:blip r:embed="rId5">
            <a:alphaModFix/>
          </a:blip>
          <a:srcRect/>
          <a:stretch/>
        </p:blipFill>
        <p:spPr>
          <a:xfrm>
            <a:off x="6286500" y="1295400"/>
            <a:ext cx="5334000" cy="5086350"/>
          </a:xfrm>
          <a:prstGeom prst="rect">
            <a:avLst/>
          </a:prstGeom>
          <a:noFill/>
          <a:ln>
            <a:noFill/>
          </a:ln>
        </p:spPr>
      </p:pic>
      <p:pic>
        <p:nvPicPr>
          <p:cNvPr id="1569" name="Google Shape;1569;p114" descr="image.png"/>
          <p:cNvPicPr preferRelativeResize="0"/>
          <p:nvPr/>
        </p:nvPicPr>
        <p:blipFill rotWithShape="1">
          <a:blip r:embed="rId6">
            <a:alphaModFix/>
          </a:blip>
          <a:srcRect/>
          <a:stretch/>
        </p:blipFill>
        <p:spPr>
          <a:xfrm>
            <a:off x="6581775" y="2181225"/>
            <a:ext cx="4743450" cy="1273819"/>
          </a:xfrm>
          <a:prstGeom prst="rect">
            <a:avLst/>
          </a:prstGeom>
          <a:noFill/>
          <a:ln>
            <a:noFill/>
          </a:ln>
        </p:spPr>
      </p:pic>
      <p:pic>
        <p:nvPicPr>
          <p:cNvPr id="1570" name="Google Shape;1570;p114" descr="image.png"/>
          <p:cNvPicPr preferRelativeResize="0"/>
          <p:nvPr/>
        </p:nvPicPr>
        <p:blipFill rotWithShape="1">
          <a:blip r:embed="rId7">
            <a:alphaModFix/>
          </a:blip>
          <a:srcRect/>
          <a:stretch/>
        </p:blipFill>
        <p:spPr>
          <a:xfrm>
            <a:off x="10137725" y="523875"/>
            <a:ext cx="1482774" cy="314325"/>
          </a:xfrm>
          <a:prstGeom prst="rect">
            <a:avLst/>
          </a:prstGeom>
          <a:noFill/>
          <a:ln>
            <a:noFill/>
          </a:ln>
        </p:spPr>
      </p:pic>
      <p:sp>
        <p:nvSpPr>
          <p:cNvPr id="1571" name="Google Shape;1571;p114"/>
          <p:cNvSpPr txBox="1"/>
          <p:nvPr/>
        </p:nvSpPr>
        <p:spPr>
          <a:xfrm>
            <a:off x="866775" y="1628775"/>
            <a:ext cx="4980622" cy="2952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1572" name="Google Shape;1572;p114"/>
          <p:cNvSpPr txBox="1"/>
          <p:nvPr/>
        </p:nvSpPr>
        <p:spPr>
          <a:xfrm>
            <a:off x="866775" y="206692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Car mass 1000 kg, moving at 18 km/h collides with spring k = 5.25 × 10³ N/m. No friction.</a:t>
            </a:r>
            <a:endParaRPr/>
          </a:p>
        </p:txBody>
      </p:sp>
      <p:sp>
        <p:nvSpPr>
          <p:cNvPr id="1573" name="Google Shape;1573;p114"/>
          <p:cNvSpPr txBox="1"/>
          <p:nvPr/>
        </p:nvSpPr>
        <p:spPr>
          <a:xfrm>
            <a:off x="6581775" y="1628775"/>
            <a:ext cx="4980622" cy="2952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Maximum Compression</a:t>
            </a:r>
            <a:endParaRPr/>
          </a:p>
        </p:txBody>
      </p:sp>
      <p:pic>
        <p:nvPicPr>
          <p:cNvPr id="1574" name="Google Shape;1574;p114" descr="image.png"/>
          <p:cNvPicPr preferRelativeResize="0"/>
          <p:nvPr/>
        </p:nvPicPr>
        <p:blipFill rotWithShape="1">
          <a:blip r:embed="rId8">
            <a:alphaModFix/>
          </a:blip>
          <a:srcRect/>
          <a:stretch/>
        </p:blipFill>
        <p:spPr>
          <a:xfrm>
            <a:off x="6829425" y="2333625"/>
            <a:ext cx="1916906" cy="161925"/>
          </a:xfrm>
          <a:prstGeom prst="rect">
            <a:avLst/>
          </a:prstGeom>
          <a:noFill/>
          <a:ln>
            <a:noFill/>
          </a:ln>
        </p:spPr>
      </p:pic>
      <p:pic>
        <p:nvPicPr>
          <p:cNvPr id="1575" name="Google Shape;1575;p114" descr="image.png"/>
          <p:cNvPicPr preferRelativeResize="0"/>
          <p:nvPr/>
        </p:nvPicPr>
        <p:blipFill rotWithShape="1">
          <a:blip r:embed="rId9">
            <a:alphaModFix/>
          </a:blip>
          <a:srcRect/>
          <a:stretch/>
        </p:blipFill>
        <p:spPr>
          <a:xfrm>
            <a:off x="6829425" y="2590800"/>
            <a:ext cx="1374874" cy="322510"/>
          </a:xfrm>
          <a:prstGeom prst="rect">
            <a:avLst/>
          </a:prstGeom>
          <a:noFill/>
          <a:ln>
            <a:noFill/>
          </a:ln>
        </p:spPr>
      </p:pic>
      <p:pic>
        <p:nvPicPr>
          <p:cNvPr id="1576" name="Google Shape;1576;p114" descr="image.png"/>
          <p:cNvPicPr preferRelativeResize="0"/>
          <p:nvPr/>
        </p:nvPicPr>
        <p:blipFill rotWithShape="1">
          <a:blip r:embed="rId10">
            <a:alphaModFix/>
          </a:blip>
          <a:srcRect/>
          <a:stretch/>
        </p:blipFill>
        <p:spPr>
          <a:xfrm>
            <a:off x="6829425" y="3008560"/>
            <a:ext cx="3296394" cy="294084"/>
          </a:xfrm>
          <a:prstGeom prst="rect">
            <a:avLst/>
          </a:prstGeom>
          <a:noFill/>
          <a:ln>
            <a:noFill/>
          </a:ln>
        </p:spPr>
      </p:pic>
      <p:sp>
        <p:nvSpPr>
          <p:cNvPr id="1577" name="Google Shape;1577;p114"/>
          <p:cNvSpPr txBox="1"/>
          <p:nvPr/>
        </p:nvSpPr>
        <p:spPr>
          <a:xfrm>
            <a:off x="571500" y="476250"/>
            <a:ext cx="11601450" cy="4381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5.8: Car collides with spring</a:t>
            </a:r>
            <a:endParaRPr/>
          </a:p>
        </p:txBody>
      </p:sp>
      <p:sp>
        <p:nvSpPr>
          <p:cNvPr id="1578" name="Google Shape;1578;p114"/>
          <p:cNvSpPr/>
          <p:nvPr/>
        </p:nvSpPr>
        <p:spPr>
          <a:xfrm>
            <a:off x="571500" y="98107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pic>
        <p:nvPicPr>
          <p:cNvPr id="1583" name="Google Shape;1583;p115">
            <a:hlinkClick r:id="rId3"/>
          </p:cNvPr>
          <p:cNvPicPr preferRelativeResize="0"/>
          <p:nvPr/>
        </p:nvPicPr>
        <p:blipFill>
          <a:blip r:embed="rId4">
            <a:alphaModFix/>
          </a:blip>
          <a:stretch>
            <a:fillRect/>
          </a:stretch>
        </p:blipFill>
        <p:spPr>
          <a:xfrm>
            <a:off x="152400" y="152400"/>
            <a:ext cx="12223288" cy="67056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587"/>
        <p:cNvGrpSpPr/>
        <p:nvPr/>
      </p:nvGrpSpPr>
      <p:grpSpPr>
        <a:xfrm>
          <a:off x="0" y="0"/>
          <a:ext cx="0" cy="0"/>
          <a:chOff x="0" y="0"/>
          <a:chExt cx="0" cy="0"/>
        </a:xfrm>
      </p:grpSpPr>
      <p:pic>
        <p:nvPicPr>
          <p:cNvPr id="1588" name="Google Shape;1588;p1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589" name="Google Shape;1589;p116"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1590" name="Google Shape;1590;p116"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1591" name="Google Shape;1591;p116" descr="image.png"/>
          <p:cNvPicPr preferRelativeResize="0"/>
          <p:nvPr/>
        </p:nvPicPr>
        <p:blipFill rotWithShape="1">
          <a:blip r:embed="rId6">
            <a:alphaModFix/>
          </a:blip>
          <a:srcRect/>
          <a:stretch/>
        </p:blipFill>
        <p:spPr>
          <a:xfrm>
            <a:off x="6581775" y="2390775"/>
            <a:ext cx="4743450" cy="1485007"/>
          </a:xfrm>
          <a:prstGeom prst="rect">
            <a:avLst/>
          </a:prstGeom>
          <a:noFill/>
          <a:ln>
            <a:noFill/>
          </a:ln>
        </p:spPr>
      </p:pic>
      <p:pic>
        <p:nvPicPr>
          <p:cNvPr id="1592" name="Google Shape;1592;p116" descr="image.png"/>
          <p:cNvPicPr preferRelativeResize="0"/>
          <p:nvPr/>
        </p:nvPicPr>
        <p:blipFill rotWithShape="1">
          <a:blip r:embed="rId7">
            <a:alphaModFix/>
          </a:blip>
          <a:srcRect/>
          <a:stretch/>
        </p:blipFill>
        <p:spPr>
          <a:xfrm>
            <a:off x="10572750" y="561975"/>
            <a:ext cx="1047750" cy="371475"/>
          </a:xfrm>
          <a:prstGeom prst="rect">
            <a:avLst/>
          </a:prstGeom>
          <a:noFill/>
          <a:ln>
            <a:noFill/>
          </a:ln>
        </p:spPr>
      </p:pic>
      <p:sp>
        <p:nvSpPr>
          <p:cNvPr id="1593" name="Google Shape;1593;p116"/>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Non-Conservative Forces</a:t>
            </a:r>
            <a:endParaRPr/>
          </a:p>
        </p:txBody>
      </p:sp>
      <p:sp>
        <p:nvSpPr>
          <p:cNvPr id="1594" name="Google Shape;1594;p116"/>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When non-conservative forces (Fnc) like friction exist, energy is not perfectly conserved; it changes.</a:t>
            </a:r>
            <a:endParaRPr/>
          </a:p>
        </p:txBody>
      </p:sp>
      <p:sp>
        <p:nvSpPr>
          <p:cNvPr id="1595" name="Google Shape;1595;p116"/>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Mathematical Adjustment</a:t>
            </a:r>
            <a:endParaRPr/>
          </a:p>
        </p:txBody>
      </p:sp>
      <p:pic>
        <p:nvPicPr>
          <p:cNvPr id="1596" name="Google Shape;1596;p116" descr="image.png"/>
          <p:cNvPicPr preferRelativeResize="0"/>
          <p:nvPr/>
        </p:nvPicPr>
        <p:blipFill rotWithShape="1">
          <a:blip r:embed="rId8">
            <a:alphaModFix/>
          </a:blip>
          <a:srcRect/>
          <a:stretch/>
        </p:blipFill>
        <p:spPr>
          <a:xfrm>
            <a:off x="6829425" y="2543175"/>
            <a:ext cx="2230933" cy="228600"/>
          </a:xfrm>
          <a:prstGeom prst="rect">
            <a:avLst/>
          </a:prstGeom>
          <a:noFill/>
          <a:ln>
            <a:noFill/>
          </a:ln>
        </p:spPr>
      </p:pic>
      <p:pic>
        <p:nvPicPr>
          <p:cNvPr id="1597" name="Google Shape;1597;p116" descr="image.png"/>
          <p:cNvPicPr preferRelativeResize="0"/>
          <p:nvPr/>
        </p:nvPicPr>
        <p:blipFill rotWithShape="1">
          <a:blip r:embed="rId9">
            <a:alphaModFix/>
          </a:blip>
          <a:srcRect/>
          <a:stretch/>
        </p:blipFill>
        <p:spPr>
          <a:xfrm>
            <a:off x="6829425" y="2867025"/>
            <a:ext cx="2085677" cy="218628"/>
          </a:xfrm>
          <a:prstGeom prst="rect">
            <a:avLst/>
          </a:prstGeom>
          <a:noFill/>
          <a:ln>
            <a:noFill/>
          </a:ln>
        </p:spPr>
      </p:pic>
      <p:pic>
        <p:nvPicPr>
          <p:cNvPr id="1598" name="Google Shape;1598;p116" descr="image.png"/>
          <p:cNvPicPr preferRelativeResize="0"/>
          <p:nvPr/>
        </p:nvPicPr>
        <p:blipFill rotWithShape="1">
          <a:blip r:embed="rId10">
            <a:alphaModFix/>
          </a:blip>
          <a:srcRect/>
          <a:stretch/>
        </p:blipFill>
        <p:spPr>
          <a:xfrm>
            <a:off x="6829425" y="3180903"/>
            <a:ext cx="2146399" cy="228600"/>
          </a:xfrm>
          <a:prstGeom prst="rect">
            <a:avLst/>
          </a:prstGeom>
          <a:noFill/>
          <a:ln>
            <a:noFill/>
          </a:ln>
        </p:spPr>
      </p:pic>
      <p:pic>
        <p:nvPicPr>
          <p:cNvPr id="1599" name="Google Shape;1599;p116" descr="image.png"/>
          <p:cNvPicPr preferRelativeResize="0"/>
          <p:nvPr/>
        </p:nvPicPr>
        <p:blipFill rotWithShape="1">
          <a:blip r:embed="rId11">
            <a:alphaModFix/>
          </a:blip>
          <a:srcRect/>
          <a:stretch/>
        </p:blipFill>
        <p:spPr>
          <a:xfrm>
            <a:off x="6829425" y="3504753"/>
            <a:ext cx="1449883" cy="218628"/>
          </a:xfrm>
          <a:prstGeom prst="rect">
            <a:avLst/>
          </a:prstGeom>
          <a:noFill/>
          <a:ln>
            <a:noFill/>
          </a:ln>
        </p:spPr>
      </p:pic>
      <p:sp>
        <p:nvSpPr>
          <p:cNvPr id="1600" name="Google Shape;1600;p116"/>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Modified Energy Conservation</a:t>
            </a:r>
            <a:endParaRPr/>
          </a:p>
        </p:txBody>
      </p:sp>
      <p:sp>
        <p:nvSpPr>
          <p:cNvPr id="1601" name="Google Shape;1601;p116"/>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pic>
        <p:nvPicPr>
          <p:cNvPr id="1606" name="Google Shape;1606;p117"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07" name="Google Shape;1607;p117"/>
          <p:cNvSpPr txBox="1"/>
          <p:nvPr/>
        </p:nvSpPr>
        <p:spPr>
          <a:xfrm>
            <a:off x="1895475" y="2551807"/>
            <a:ext cx="8401200" cy="9234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6000" b="1" i="0" u="none" strike="noStrike" cap="none">
                <a:solidFill>
                  <a:srgbClr val="1E40AF"/>
                </a:solidFill>
                <a:latin typeface="Merriweather"/>
                <a:ea typeface="Merriweather"/>
                <a:cs typeface="Merriweather"/>
                <a:sym typeface="Merriweather"/>
              </a:rPr>
              <a:t>Understanding Power</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pic>
        <p:nvPicPr>
          <p:cNvPr id="1612" name="Google Shape;1612;p11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613" name="Google Shape;1613;p118" descr="image.png"/>
          <p:cNvPicPr preferRelativeResize="0"/>
          <p:nvPr/>
        </p:nvPicPr>
        <p:blipFill rotWithShape="1">
          <a:blip r:embed="rId4">
            <a:alphaModFix/>
          </a:blip>
          <a:srcRect/>
          <a:stretch/>
        </p:blipFill>
        <p:spPr>
          <a:xfrm>
            <a:off x="571500" y="2442120"/>
            <a:ext cx="11049000" cy="1581150"/>
          </a:xfrm>
          <a:prstGeom prst="rect">
            <a:avLst/>
          </a:prstGeom>
          <a:noFill/>
          <a:ln>
            <a:noFill/>
          </a:ln>
        </p:spPr>
      </p:pic>
      <p:pic>
        <p:nvPicPr>
          <p:cNvPr id="1614" name="Google Shape;1614;p118" descr="image.png"/>
          <p:cNvPicPr preferRelativeResize="0"/>
          <p:nvPr/>
        </p:nvPicPr>
        <p:blipFill rotWithShape="1">
          <a:blip r:embed="rId5">
            <a:alphaModFix/>
          </a:blip>
          <a:srcRect/>
          <a:stretch/>
        </p:blipFill>
        <p:spPr>
          <a:xfrm>
            <a:off x="571500" y="4451895"/>
            <a:ext cx="11049000" cy="2163812"/>
          </a:xfrm>
          <a:prstGeom prst="rect">
            <a:avLst/>
          </a:prstGeom>
          <a:noFill/>
          <a:ln>
            <a:noFill/>
          </a:ln>
        </p:spPr>
      </p:pic>
      <p:sp>
        <p:nvSpPr>
          <p:cNvPr id="1615" name="Google Shape;1615;p118"/>
          <p:cNvSpPr txBox="1"/>
          <p:nvPr/>
        </p:nvSpPr>
        <p:spPr>
          <a:xfrm>
            <a:off x="571500" y="169545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Definition:</a:t>
            </a:r>
            <a:r>
              <a:rPr lang="en-US" sz="1800" b="0" i="0" u="none" strike="noStrike" cap="none">
                <a:solidFill>
                  <a:srgbClr val="334155"/>
                </a:solidFill>
                <a:latin typeface="DM Sans"/>
                <a:ea typeface="DM Sans"/>
                <a:cs typeface="DM Sans"/>
                <a:sym typeface="DM Sans"/>
              </a:rPr>
              <a:t> Power is defined as the </a:t>
            </a:r>
            <a:r>
              <a:rPr lang="en-US" sz="1800" b="1" i="0" u="none" strike="noStrike" cap="none">
                <a:solidFill>
                  <a:srgbClr val="2563EB"/>
                </a:solidFill>
                <a:latin typeface="DM Sans"/>
                <a:ea typeface="DM Sans"/>
                <a:cs typeface="DM Sans"/>
                <a:sym typeface="DM Sans"/>
              </a:rPr>
              <a:t>rate of doing work</a:t>
            </a:r>
            <a:r>
              <a:rPr lang="en-US" sz="1800" b="0" i="0" u="none" strike="noStrike" cap="none">
                <a:solidFill>
                  <a:srgbClr val="334155"/>
                </a:solidFill>
                <a:latin typeface="DM Sans"/>
                <a:ea typeface="DM Sans"/>
                <a:cs typeface="DM Sans"/>
                <a:sym typeface="DM Sans"/>
              </a:rPr>
              <a:t>.</a:t>
            </a:r>
            <a:endParaRPr/>
          </a:p>
        </p:txBody>
      </p:sp>
      <p:sp>
        <p:nvSpPr>
          <p:cNvPr id="1616" name="Google Shape;1616;p118"/>
          <p:cNvSpPr txBox="1"/>
          <p:nvPr/>
        </p:nvSpPr>
        <p:spPr>
          <a:xfrm>
            <a:off x="914400" y="2737395"/>
            <a:ext cx="2743200" cy="36933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1" u="none" strike="noStrike" cap="none" dirty="0">
                <a:solidFill>
                  <a:srgbClr val="64748B"/>
                </a:solidFill>
                <a:latin typeface="DM Sans"/>
                <a:ea typeface="DM Sans"/>
                <a:cs typeface="DM Sans"/>
                <a:sym typeface="DM Sans"/>
              </a:rPr>
              <a:t>Average Power Formula:</a:t>
            </a:r>
            <a:endParaRPr dirty="0"/>
          </a:p>
        </p:txBody>
      </p:sp>
      <p:pic>
        <p:nvPicPr>
          <p:cNvPr id="1617" name="Google Shape;1617;p118" descr="image.png"/>
          <p:cNvPicPr preferRelativeResize="0"/>
          <p:nvPr/>
        </p:nvPicPr>
        <p:blipFill rotWithShape="1">
          <a:blip r:embed="rId6">
            <a:alphaModFix/>
          </a:blip>
          <a:srcRect/>
          <a:stretch/>
        </p:blipFill>
        <p:spPr>
          <a:xfrm>
            <a:off x="5442495" y="3280320"/>
            <a:ext cx="1354633" cy="447675"/>
          </a:xfrm>
          <a:prstGeom prst="rect">
            <a:avLst/>
          </a:prstGeom>
          <a:noFill/>
          <a:ln>
            <a:noFill/>
          </a:ln>
        </p:spPr>
      </p:pic>
      <p:sp>
        <p:nvSpPr>
          <p:cNvPr id="1618" name="Google Shape;1618;p118"/>
          <p:cNvSpPr txBox="1"/>
          <p:nvPr/>
        </p:nvSpPr>
        <p:spPr>
          <a:xfrm>
            <a:off x="819150" y="4699545"/>
            <a:ext cx="10553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Where:</a:t>
            </a:r>
            <a:endParaRPr/>
          </a:p>
        </p:txBody>
      </p:sp>
      <p:sp>
        <p:nvSpPr>
          <p:cNvPr id="1619" name="Google Shape;1619;p118"/>
          <p:cNvSpPr txBox="1"/>
          <p:nvPr/>
        </p:nvSpPr>
        <p:spPr>
          <a:xfrm>
            <a:off x="1200150" y="5160466"/>
            <a:ext cx="10172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W</a:t>
            </a:r>
            <a:r>
              <a:rPr lang="en-US" sz="1800" b="0" i="0" u="none" strike="noStrike" cap="none">
                <a:solidFill>
                  <a:srgbClr val="334155"/>
                </a:solidFill>
                <a:latin typeface="DM Sans"/>
                <a:ea typeface="DM Sans"/>
                <a:cs typeface="DM Sans"/>
                <a:sym typeface="DM Sans"/>
              </a:rPr>
              <a:t> = Total Work</a:t>
            </a:r>
            <a:endParaRPr/>
          </a:p>
        </p:txBody>
      </p:sp>
      <p:sp>
        <p:nvSpPr>
          <p:cNvPr id="1620" name="Google Shape;1620;p118"/>
          <p:cNvSpPr txBox="1"/>
          <p:nvPr/>
        </p:nvSpPr>
        <p:spPr>
          <a:xfrm>
            <a:off x="1200150" y="5764262"/>
            <a:ext cx="10172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t</a:t>
            </a:r>
            <a:r>
              <a:rPr lang="en-US" sz="1800" b="0" i="0" u="none" strike="noStrike" cap="none">
                <a:solidFill>
                  <a:srgbClr val="334155"/>
                </a:solidFill>
                <a:latin typeface="DM Sans"/>
                <a:ea typeface="DM Sans"/>
                <a:cs typeface="DM Sans"/>
                <a:sym typeface="DM Sans"/>
              </a:rPr>
              <a:t> = Total Time</a:t>
            </a:r>
            <a:endParaRPr/>
          </a:p>
        </p:txBody>
      </p:sp>
      <p:sp>
        <p:nvSpPr>
          <p:cNvPr id="1621" name="Google Shape;1621;p118"/>
          <p:cNvSpPr txBox="1"/>
          <p:nvPr/>
        </p:nvSpPr>
        <p:spPr>
          <a:xfrm>
            <a:off x="571500" y="571500"/>
            <a:ext cx="116016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1E40AF"/>
                </a:solidFill>
                <a:latin typeface="Merriweather"/>
                <a:ea typeface="Merriweather"/>
                <a:cs typeface="Merriweather"/>
                <a:sym typeface="Merriweather"/>
              </a:rPr>
              <a:t>Defining Power</a:t>
            </a:r>
            <a:endParaRPr/>
          </a:p>
        </p:txBody>
      </p:sp>
      <p:sp>
        <p:nvSpPr>
          <p:cNvPr id="1622" name="Google Shape;1622;p118"/>
          <p:cNvSpPr/>
          <p:nvPr/>
        </p:nvSpPr>
        <p:spPr>
          <a:xfrm>
            <a:off x="571500" y="1285875"/>
            <a:ext cx="11049000" cy="285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623" name="Google Shape;1623;p118" descr="image.png"/>
          <p:cNvPicPr preferRelativeResize="0"/>
          <p:nvPr/>
        </p:nvPicPr>
        <p:blipFill rotWithShape="1">
          <a:blip r:embed="rId7">
            <a:alphaModFix/>
          </a:blip>
          <a:srcRect/>
          <a:stretch/>
        </p:blipFill>
        <p:spPr>
          <a:xfrm>
            <a:off x="819150" y="5198566"/>
            <a:ext cx="142875" cy="247650"/>
          </a:xfrm>
          <a:prstGeom prst="rect">
            <a:avLst/>
          </a:prstGeom>
          <a:noFill/>
          <a:ln>
            <a:noFill/>
          </a:ln>
        </p:spPr>
      </p:pic>
      <p:pic>
        <p:nvPicPr>
          <p:cNvPr id="1624" name="Google Shape;1624;p118" descr="image.png"/>
          <p:cNvPicPr preferRelativeResize="0"/>
          <p:nvPr/>
        </p:nvPicPr>
        <p:blipFill rotWithShape="1">
          <a:blip r:embed="rId7">
            <a:alphaModFix/>
          </a:blip>
          <a:srcRect/>
          <a:stretch/>
        </p:blipFill>
        <p:spPr>
          <a:xfrm>
            <a:off x="819150" y="5802362"/>
            <a:ext cx="142875" cy="2476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628"/>
        <p:cNvGrpSpPr/>
        <p:nvPr/>
      </p:nvGrpSpPr>
      <p:grpSpPr>
        <a:xfrm>
          <a:off x="0" y="0"/>
          <a:ext cx="0" cy="0"/>
          <a:chOff x="0" y="0"/>
          <a:chExt cx="0" cy="0"/>
        </a:xfrm>
      </p:grpSpPr>
      <p:pic>
        <p:nvPicPr>
          <p:cNvPr id="1629" name="Google Shape;1629;p11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30" name="Google Shape;1630;p119"/>
          <p:cNvSpPr txBox="1"/>
          <p:nvPr/>
        </p:nvSpPr>
        <p:spPr>
          <a:xfrm>
            <a:off x="571500" y="1695450"/>
            <a:ext cx="110490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For instantaneous power, we look at an infinitesimally small amount of work done over an infinitesimally small time interval.</a:t>
            </a:r>
            <a:endParaRPr/>
          </a:p>
        </p:txBody>
      </p:sp>
      <p:sp>
        <p:nvSpPr>
          <p:cNvPr id="1631" name="Google Shape;1631;p119"/>
          <p:cNvSpPr txBox="1"/>
          <p:nvPr/>
        </p:nvSpPr>
        <p:spPr>
          <a:xfrm>
            <a:off x="571500" y="4689574"/>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Since work is Force multiplied by displacement ( ), we substitute:</a:t>
            </a:r>
            <a:endParaRPr/>
          </a:p>
        </p:txBody>
      </p:sp>
      <p:sp>
        <p:nvSpPr>
          <p:cNvPr id="1632" name="Google Shape;1632;p119"/>
          <p:cNvSpPr txBox="1"/>
          <p:nvPr/>
        </p:nvSpPr>
        <p:spPr>
          <a:xfrm>
            <a:off x="914400" y="3103066"/>
            <a:ext cx="24195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1" u="none" strike="noStrike" cap="none">
                <a:solidFill>
                  <a:srgbClr val="64748B"/>
                </a:solidFill>
                <a:latin typeface="DM Sans"/>
                <a:ea typeface="DM Sans"/>
                <a:cs typeface="DM Sans"/>
                <a:sym typeface="DM Sans"/>
              </a:rPr>
              <a:t>Starting with the derivative:</a:t>
            </a:r>
            <a:endParaRPr/>
          </a:p>
        </p:txBody>
      </p:sp>
      <p:pic>
        <p:nvPicPr>
          <p:cNvPr id="1633" name="Google Shape;1633;p119" descr="image.png"/>
          <p:cNvPicPr preferRelativeResize="0"/>
          <p:nvPr/>
        </p:nvPicPr>
        <p:blipFill rotWithShape="1">
          <a:blip r:embed="rId4">
            <a:alphaModFix/>
          </a:blip>
          <a:srcRect/>
          <a:stretch/>
        </p:blipFill>
        <p:spPr>
          <a:xfrm>
            <a:off x="5547277" y="3646000"/>
            <a:ext cx="1441352" cy="510175"/>
          </a:xfrm>
          <a:prstGeom prst="rect">
            <a:avLst/>
          </a:prstGeom>
          <a:noFill/>
          <a:ln>
            <a:noFill/>
          </a:ln>
        </p:spPr>
      </p:pic>
      <p:pic>
        <p:nvPicPr>
          <p:cNvPr id="1634" name="Google Shape;1634;p119" descr="image.png"/>
          <p:cNvPicPr preferRelativeResize="0"/>
          <p:nvPr/>
        </p:nvPicPr>
        <p:blipFill rotWithShape="1">
          <a:blip r:embed="rId5">
            <a:alphaModFix/>
          </a:blip>
          <a:srcRect/>
          <a:stretch/>
        </p:blipFill>
        <p:spPr>
          <a:xfrm>
            <a:off x="7936700" y="4666249"/>
            <a:ext cx="1975842" cy="323850"/>
          </a:xfrm>
          <a:prstGeom prst="rect">
            <a:avLst/>
          </a:prstGeom>
          <a:noFill/>
          <a:ln>
            <a:noFill/>
          </a:ln>
        </p:spPr>
      </p:pic>
      <p:pic>
        <p:nvPicPr>
          <p:cNvPr id="1635" name="Google Shape;1635;p119" descr="image.png"/>
          <p:cNvPicPr preferRelativeResize="0"/>
          <p:nvPr/>
        </p:nvPicPr>
        <p:blipFill rotWithShape="1">
          <a:blip r:embed="rId6">
            <a:alphaModFix/>
          </a:blip>
          <a:srcRect/>
          <a:stretch/>
        </p:blipFill>
        <p:spPr>
          <a:xfrm>
            <a:off x="5449490" y="5788669"/>
            <a:ext cx="1340643" cy="510182"/>
          </a:xfrm>
          <a:prstGeom prst="rect">
            <a:avLst/>
          </a:prstGeom>
          <a:noFill/>
          <a:ln>
            <a:noFill/>
          </a:ln>
        </p:spPr>
      </p:pic>
      <p:sp>
        <p:nvSpPr>
          <p:cNvPr id="1636" name="Google Shape;1636;p119"/>
          <p:cNvSpPr txBox="1"/>
          <p:nvPr/>
        </p:nvSpPr>
        <p:spPr>
          <a:xfrm>
            <a:off x="571500" y="571500"/>
            <a:ext cx="116016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1E40AF"/>
                </a:solidFill>
                <a:latin typeface="Merriweather"/>
                <a:ea typeface="Merriweather"/>
                <a:cs typeface="Merriweather"/>
                <a:sym typeface="Merriweather"/>
              </a:rPr>
              <a:t>Instantaneous Power</a:t>
            </a:r>
            <a:endParaRPr/>
          </a:p>
        </p:txBody>
      </p:sp>
      <p:sp>
        <p:nvSpPr>
          <p:cNvPr id="1637" name="Google Shape;1637;p119"/>
          <p:cNvSpPr/>
          <p:nvPr/>
        </p:nvSpPr>
        <p:spPr>
          <a:xfrm>
            <a:off x="571500" y="1285875"/>
            <a:ext cx="11049000" cy="285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641"/>
        <p:cNvGrpSpPr/>
        <p:nvPr/>
      </p:nvGrpSpPr>
      <p:grpSpPr>
        <a:xfrm>
          <a:off x="0" y="0"/>
          <a:ext cx="0" cy="0"/>
          <a:chOff x="0" y="0"/>
          <a:chExt cx="0" cy="0"/>
        </a:xfrm>
      </p:grpSpPr>
      <p:pic>
        <p:nvPicPr>
          <p:cNvPr id="1642" name="Google Shape;1642;p12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643" name="Google Shape;1643;p120" descr="image.png"/>
          <p:cNvPicPr preferRelativeResize="0"/>
          <p:nvPr/>
        </p:nvPicPr>
        <p:blipFill rotWithShape="1">
          <a:blip r:embed="rId4">
            <a:alphaModFix/>
          </a:blip>
          <a:srcRect/>
          <a:stretch/>
        </p:blipFill>
        <p:spPr>
          <a:xfrm>
            <a:off x="571500" y="4952553"/>
            <a:ext cx="11049000" cy="860970"/>
          </a:xfrm>
          <a:prstGeom prst="rect">
            <a:avLst/>
          </a:prstGeom>
          <a:noFill/>
          <a:ln>
            <a:noFill/>
          </a:ln>
        </p:spPr>
      </p:pic>
      <p:sp>
        <p:nvSpPr>
          <p:cNvPr id="1644" name="Google Shape;1644;p120"/>
          <p:cNvSpPr txBox="1"/>
          <p:nvPr/>
        </p:nvSpPr>
        <p:spPr>
          <a:xfrm>
            <a:off x="571500" y="1695450"/>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We know from kinematics that velocity is the rate of change of displacement ( ).</a:t>
            </a:r>
            <a:endParaRPr/>
          </a:p>
        </p:txBody>
      </p:sp>
      <p:sp>
        <p:nvSpPr>
          <p:cNvPr id="1645" name="Google Shape;1645;p120"/>
          <p:cNvSpPr txBox="1"/>
          <p:nvPr/>
        </p:nvSpPr>
        <p:spPr>
          <a:xfrm>
            <a:off x="571500" y="2348507"/>
            <a:ext cx="110490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Applying this to our previous equation:</a:t>
            </a:r>
            <a:endParaRPr/>
          </a:p>
        </p:txBody>
      </p:sp>
      <p:pic>
        <p:nvPicPr>
          <p:cNvPr id="1646" name="Google Shape;1646;p120" descr="image.png"/>
          <p:cNvPicPr preferRelativeResize="0"/>
          <p:nvPr/>
        </p:nvPicPr>
        <p:blipFill rotWithShape="1">
          <a:blip r:embed="rId5">
            <a:alphaModFix/>
          </a:blip>
          <a:srcRect/>
          <a:stretch/>
        </p:blipFill>
        <p:spPr>
          <a:xfrm>
            <a:off x="9195575" y="1576350"/>
            <a:ext cx="973633" cy="510182"/>
          </a:xfrm>
          <a:prstGeom prst="rect">
            <a:avLst/>
          </a:prstGeom>
          <a:noFill/>
          <a:ln>
            <a:noFill/>
          </a:ln>
        </p:spPr>
      </p:pic>
      <p:sp>
        <p:nvSpPr>
          <p:cNvPr id="1647" name="Google Shape;1647;p120"/>
          <p:cNvSpPr txBox="1"/>
          <p:nvPr/>
        </p:nvSpPr>
        <p:spPr>
          <a:xfrm>
            <a:off x="914400" y="3390453"/>
            <a:ext cx="31338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1" u="none" strike="noStrike" cap="none">
                <a:solidFill>
                  <a:srgbClr val="64748B"/>
                </a:solidFill>
                <a:latin typeface="DM Sans"/>
                <a:ea typeface="DM Sans"/>
                <a:cs typeface="DM Sans"/>
                <a:sym typeface="DM Sans"/>
              </a:rPr>
              <a:t>Final Instantaneous Power Equation:</a:t>
            </a:r>
            <a:endParaRPr/>
          </a:p>
        </p:txBody>
      </p:sp>
      <p:pic>
        <p:nvPicPr>
          <p:cNvPr id="1648" name="Google Shape;1648;p120" descr="image.png"/>
          <p:cNvPicPr preferRelativeResize="0"/>
          <p:nvPr/>
        </p:nvPicPr>
        <p:blipFill rotWithShape="1">
          <a:blip r:embed="rId6">
            <a:alphaModFix/>
          </a:blip>
          <a:srcRect/>
          <a:stretch/>
        </p:blipFill>
        <p:spPr>
          <a:xfrm>
            <a:off x="5403353" y="3933378"/>
            <a:ext cx="1432917" cy="295275"/>
          </a:xfrm>
          <a:prstGeom prst="rect">
            <a:avLst/>
          </a:prstGeom>
          <a:noFill/>
          <a:ln>
            <a:noFill/>
          </a:ln>
        </p:spPr>
      </p:pic>
      <p:sp>
        <p:nvSpPr>
          <p:cNvPr id="1649" name="Google Shape;1649;p120"/>
          <p:cNvSpPr txBox="1"/>
          <p:nvPr/>
        </p:nvSpPr>
        <p:spPr>
          <a:xfrm>
            <a:off x="819150" y="5200203"/>
            <a:ext cx="105537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Where </a:t>
            </a:r>
            <a:r>
              <a:rPr lang="en-US" sz="1800" b="1" i="0" u="none" strike="noStrike" cap="none">
                <a:solidFill>
                  <a:srgbClr val="334155"/>
                </a:solidFill>
                <a:latin typeface="DM Sans"/>
                <a:ea typeface="DM Sans"/>
                <a:cs typeface="DM Sans"/>
                <a:sym typeface="DM Sans"/>
              </a:rPr>
              <a:t>v</a:t>
            </a:r>
            <a:r>
              <a:rPr lang="en-US" sz="1800" b="0" i="0" u="none" strike="noStrike" cap="none">
                <a:solidFill>
                  <a:srgbClr val="334155"/>
                </a:solidFill>
                <a:latin typeface="DM Sans"/>
                <a:ea typeface="DM Sans"/>
                <a:cs typeface="DM Sans"/>
                <a:sym typeface="DM Sans"/>
              </a:rPr>
              <a:t> is the instantaneous velocity when the force is </a:t>
            </a:r>
            <a:r>
              <a:rPr lang="en-US" sz="1800" b="1" i="0" u="none" strike="noStrike" cap="none">
                <a:solidFill>
                  <a:srgbClr val="334155"/>
                </a:solidFill>
                <a:latin typeface="DM Sans"/>
                <a:ea typeface="DM Sans"/>
                <a:cs typeface="DM Sans"/>
                <a:sym typeface="DM Sans"/>
              </a:rPr>
              <a:t>F</a:t>
            </a:r>
            <a:r>
              <a:rPr lang="en-US" sz="1800" b="0" i="0" u="none" strike="noStrike" cap="none">
                <a:solidFill>
                  <a:srgbClr val="334155"/>
                </a:solidFill>
                <a:latin typeface="DM Sans"/>
                <a:ea typeface="DM Sans"/>
                <a:cs typeface="DM Sans"/>
                <a:sym typeface="DM Sans"/>
              </a:rPr>
              <a:t>.</a:t>
            </a:r>
            <a:endParaRPr/>
          </a:p>
        </p:txBody>
      </p:sp>
      <p:sp>
        <p:nvSpPr>
          <p:cNvPr id="1650" name="Google Shape;1650;p120"/>
          <p:cNvSpPr txBox="1"/>
          <p:nvPr/>
        </p:nvSpPr>
        <p:spPr>
          <a:xfrm>
            <a:off x="571500" y="571500"/>
            <a:ext cx="116016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1E40AF"/>
                </a:solidFill>
                <a:latin typeface="Merriweather"/>
                <a:ea typeface="Merriweather"/>
                <a:cs typeface="Merriweather"/>
                <a:sym typeface="Merriweather"/>
              </a:rPr>
              <a:t>Instantaneous Power &amp; Velocity</a:t>
            </a:r>
            <a:endParaRPr/>
          </a:p>
        </p:txBody>
      </p:sp>
      <p:sp>
        <p:nvSpPr>
          <p:cNvPr id="1651" name="Google Shape;1651;p120"/>
          <p:cNvSpPr/>
          <p:nvPr/>
        </p:nvSpPr>
        <p:spPr>
          <a:xfrm>
            <a:off x="571500" y="1285875"/>
            <a:ext cx="11049000" cy="285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655"/>
        <p:cNvGrpSpPr/>
        <p:nvPr/>
      </p:nvGrpSpPr>
      <p:grpSpPr>
        <a:xfrm>
          <a:off x="0" y="0"/>
          <a:ext cx="0" cy="0"/>
          <a:chOff x="0" y="0"/>
          <a:chExt cx="0" cy="0"/>
        </a:xfrm>
      </p:grpSpPr>
      <p:pic>
        <p:nvPicPr>
          <p:cNvPr id="1656" name="Google Shape;1656;p12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657" name="Google Shape;1657;p121" descr="image.png"/>
          <p:cNvPicPr preferRelativeResize="0"/>
          <p:nvPr/>
        </p:nvPicPr>
        <p:blipFill rotWithShape="1">
          <a:blip r:embed="rId4">
            <a:alphaModFix/>
          </a:blip>
          <a:srcRect/>
          <a:stretch/>
        </p:blipFill>
        <p:spPr>
          <a:xfrm>
            <a:off x="571500" y="4817566"/>
            <a:ext cx="11049000" cy="1721941"/>
          </a:xfrm>
          <a:prstGeom prst="rect">
            <a:avLst/>
          </a:prstGeom>
          <a:noFill/>
          <a:ln>
            <a:noFill/>
          </a:ln>
        </p:spPr>
      </p:pic>
      <p:pic>
        <p:nvPicPr>
          <p:cNvPr id="1658" name="Google Shape;1658;p121" descr="image.png"/>
          <p:cNvPicPr preferRelativeResize="0"/>
          <p:nvPr/>
        </p:nvPicPr>
        <p:blipFill rotWithShape="1">
          <a:blip r:embed="rId5">
            <a:alphaModFix/>
          </a:blip>
          <a:srcRect/>
          <a:stretch/>
        </p:blipFill>
        <p:spPr>
          <a:xfrm>
            <a:off x="571500" y="1885950"/>
            <a:ext cx="5381625" cy="2550616"/>
          </a:xfrm>
          <a:prstGeom prst="rect">
            <a:avLst/>
          </a:prstGeom>
          <a:noFill/>
          <a:ln>
            <a:noFill/>
          </a:ln>
        </p:spPr>
      </p:pic>
      <p:pic>
        <p:nvPicPr>
          <p:cNvPr id="1659" name="Google Shape;1659;p121" descr="image.png"/>
          <p:cNvPicPr preferRelativeResize="0"/>
          <p:nvPr/>
        </p:nvPicPr>
        <p:blipFill rotWithShape="1">
          <a:blip r:embed="rId6">
            <a:alphaModFix/>
          </a:blip>
          <a:srcRect/>
          <a:stretch/>
        </p:blipFill>
        <p:spPr>
          <a:xfrm>
            <a:off x="6238875" y="1885950"/>
            <a:ext cx="5381625" cy="2550616"/>
          </a:xfrm>
          <a:prstGeom prst="rect">
            <a:avLst/>
          </a:prstGeom>
          <a:noFill/>
          <a:ln>
            <a:noFill/>
          </a:ln>
        </p:spPr>
      </p:pic>
      <p:sp>
        <p:nvSpPr>
          <p:cNvPr id="1660" name="Google Shape;1660;p121"/>
          <p:cNvSpPr txBox="1"/>
          <p:nvPr/>
        </p:nvSpPr>
        <p:spPr>
          <a:xfrm>
            <a:off x="819150" y="5065216"/>
            <a:ext cx="10553700" cy="2310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64748B"/>
                </a:solidFill>
                <a:latin typeface="DM Sans"/>
                <a:ea typeface="DM Sans"/>
                <a:cs typeface="DM Sans"/>
                <a:sym typeface="DM Sans"/>
              </a:rPr>
              <a:t>Another common unit of power:</a:t>
            </a:r>
            <a:endParaRPr/>
          </a:p>
        </p:txBody>
      </p:sp>
      <p:sp>
        <p:nvSpPr>
          <p:cNvPr id="1661" name="Google Shape;1661;p121"/>
          <p:cNvSpPr txBox="1"/>
          <p:nvPr/>
        </p:nvSpPr>
        <p:spPr>
          <a:xfrm>
            <a:off x="819150" y="5465266"/>
            <a:ext cx="10553700" cy="3693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2400" b="1" i="0" u="none" strike="noStrike" cap="none">
                <a:solidFill>
                  <a:srgbClr val="0F172A"/>
                </a:solidFill>
                <a:latin typeface="DM Sans"/>
                <a:ea typeface="DM Sans"/>
                <a:cs typeface="DM Sans"/>
                <a:sym typeface="DM Sans"/>
              </a:rPr>
              <a:t>1 HP = 746 W</a:t>
            </a:r>
            <a:endParaRPr/>
          </a:p>
        </p:txBody>
      </p:sp>
      <p:sp>
        <p:nvSpPr>
          <p:cNvPr id="1662" name="Google Shape;1662;p121"/>
          <p:cNvSpPr txBox="1"/>
          <p:nvPr/>
        </p:nvSpPr>
        <p:spPr>
          <a:xfrm>
            <a:off x="819150" y="6048077"/>
            <a:ext cx="10553700" cy="18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200" b="0" i="0" u="none" strike="noStrike" cap="none">
                <a:solidFill>
                  <a:srgbClr val="64748B"/>
                </a:solidFill>
                <a:latin typeface="DM Sans"/>
                <a:ea typeface="DM Sans"/>
                <a:cs typeface="DM Sans"/>
                <a:sym typeface="DM Sans"/>
              </a:rPr>
              <a:t>(Horsepower)</a:t>
            </a:r>
            <a:endParaRPr/>
          </a:p>
        </p:txBody>
      </p:sp>
      <p:sp>
        <p:nvSpPr>
          <p:cNvPr id="1663" name="Google Shape;1663;p121"/>
          <p:cNvSpPr txBox="1"/>
          <p:nvPr/>
        </p:nvSpPr>
        <p:spPr>
          <a:xfrm>
            <a:off x="746998" y="2181225"/>
            <a:ext cx="5030700" cy="323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2563EB"/>
                </a:solidFill>
                <a:latin typeface="DM Sans"/>
                <a:ea typeface="DM Sans"/>
                <a:cs typeface="DM Sans"/>
                <a:sym typeface="DM Sans"/>
              </a:rPr>
              <a:t>SI Unit</a:t>
            </a:r>
            <a:endParaRPr/>
          </a:p>
        </p:txBody>
      </p:sp>
      <p:sp>
        <p:nvSpPr>
          <p:cNvPr id="1664" name="Google Shape;1664;p121"/>
          <p:cNvSpPr txBox="1"/>
          <p:nvPr/>
        </p:nvSpPr>
        <p:spPr>
          <a:xfrm>
            <a:off x="866775" y="2676525"/>
            <a:ext cx="4791000" cy="2772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watt (W)</a:t>
            </a:r>
            <a:endParaRPr/>
          </a:p>
        </p:txBody>
      </p:sp>
      <p:sp>
        <p:nvSpPr>
          <p:cNvPr id="1665" name="Google Shape;1665;p121"/>
          <p:cNvSpPr txBox="1"/>
          <p:nvPr/>
        </p:nvSpPr>
        <p:spPr>
          <a:xfrm>
            <a:off x="866775" y="3185070"/>
            <a:ext cx="4791000" cy="2310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64748B"/>
                </a:solidFill>
                <a:latin typeface="DM Sans"/>
                <a:ea typeface="DM Sans"/>
                <a:cs typeface="DM Sans"/>
                <a:sym typeface="DM Sans"/>
              </a:rPr>
              <a:t>or</a:t>
            </a:r>
            <a:endParaRPr/>
          </a:p>
        </p:txBody>
      </p:sp>
      <p:sp>
        <p:nvSpPr>
          <p:cNvPr id="1666" name="Google Shape;1666;p121"/>
          <p:cNvSpPr txBox="1"/>
          <p:nvPr/>
        </p:nvSpPr>
        <p:spPr>
          <a:xfrm>
            <a:off x="866775" y="3632745"/>
            <a:ext cx="4791000" cy="27720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J s⁻¹</a:t>
            </a:r>
            <a:r>
              <a:rPr lang="en-US" sz="1800" b="0" i="0" u="none" strike="noStrike" cap="none">
                <a:solidFill>
                  <a:srgbClr val="334155"/>
                </a:solidFill>
                <a:latin typeface="DM Sans"/>
                <a:ea typeface="DM Sans"/>
                <a:cs typeface="DM Sans"/>
                <a:sym typeface="DM Sans"/>
              </a:rPr>
              <a:t> (Joules per second)</a:t>
            </a:r>
            <a:endParaRPr/>
          </a:p>
        </p:txBody>
      </p:sp>
      <p:sp>
        <p:nvSpPr>
          <p:cNvPr id="1667" name="Google Shape;1667;p121"/>
          <p:cNvSpPr txBox="1"/>
          <p:nvPr/>
        </p:nvSpPr>
        <p:spPr>
          <a:xfrm>
            <a:off x="6414373" y="2181225"/>
            <a:ext cx="5030700" cy="323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2563EB"/>
                </a:solidFill>
                <a:latin typeface="DM Sans"/>
                <a:ea typeface="DM Sans"/>
                <a:cs typeface="DM Sans"/>
                <a:sym typeface="DM Sans"/>
              </a:rPr>
              <a:t>Dimension</a:t>
            </a:r>
            <a:endParaRPr/>
          </a:p>
        </p:txBody>
      </p:sp>
      <p:pic>
        <p:nvPicPr>
          <p:cNvPr id="1668" name="Google Shape;1668;p121" descr="image.png"/>
          <p:cNvPicPr preferRelativeResize="0"/>
          <p:nvPr/>
        </p:nvPicPr>
        <p:blipFill rotWithShape="1">
          <a:blip r:embed="rId7">
            <a:alphaModFix/>
          </a:blip>
          <a:srcRect/>
          <a:stretch/>
        </p:blipFill>
        <p:spPr>
          <a:xfrm>
            <a:off x="7729686" y="2724150"/>
            <a:ext cx="2400002" cy="478333"/>
          </a:xfrm>
          <a:prstGeom prst="rect">
            <a:avLst/>
          </a:prstGeom>
          <a:noFill/>
          <a:ln>
            <a:noFill/>
          </a:ln>
        </p:spPr>
      </p:pic>
      <p:sp>
        <p:nvSpPr>
          <p:cNvPr id="1669" name="Google Shape;1669;p121"/>
          <p:cNvSpPr txBox="1"/>
          <p:nvPr/>
        </p:nvSpPr>
        <p:spPr>
          <a:xfrm>
            <a:off x="571500" y="571500"/>
            <a:ext cx="116016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1E40AF"/>
                </a:solidFill>
                <a:latin typeface="Merriweather"/>
                <a:ea typeface="Merriweather"/>
                <a:cs typeface="Merriweather"/>
                <a:sym typeface="Merriweather"/>
              </a:rPr>
              <a:t>Units and Dimensions</a:t>
            </a:r>
            <a:endParaRPr/>
          </a:p>
        </p:txBody>
      </p:sp>
      <p:sp>
        <p:nvSpPr>
          <p:cNvPr id="1670" name="Google Shape;1670;p121"/>
          <p:cNvSpPr/>
          <p:nvPr/>
        </p:nvSpPr>
        <p:spPr>
          <a:xfrm>
            <a:off x="571500" y="1285875"/>
            <a:ext cx="11049000" cy="285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pic>
        <p:nvPicPr>
          <p:cNvPr id="1675" name="Google Shape;1675;p12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676" name="Google Shape;1676;p122" descr="image.png"/>
          <p:cNvPicPr preferRelativeResize="0"/>
          <p:nvPr/>
        </p:nvPicPr>
        <p:blipFill rotWithShape="1">
          <a:blip r:embed="rId4">
            <a:alphaModFix/>
          </a:blip>
          <a:srcRect/>
          <a:stretch/>
        </p:blipFill>
        <p:spPr>
          <a:xfrm>
            <a:off x="571500" y="4476303"/>
            <a:ext cx="5238750" cy="1226641"/>
          </a:xfrm>
          <a:prstGeom prst="rect">
            <a:avLst/>
          </a:prstGeom>
          <a:noFill/>
          <a:ln>
            <a:noFill/>
          </a:ln>
        </p:spPr>
      </p:pic>
      <p:sp>
        <p:nvSpPr>
          <p:cNvPr id="1677" name="Google Shape;1677;p122"/>
          <p:cNvSpPr txBox="1"/>
          <p:nvPr/>
        </p:nvSpPr>
        <p:spPr>
          <a:xfrm>
            <a:off x="571500" y="1695450"/>
            <a:ext cx="52389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We often encounter the unit 'watt' when we buy electrical goods, such as light bulbs.</a:t>
            </a:r>
            <a:endParaRPr/>
          </a:p>
        </p:txBody>
      </p:sp>
      <p:sp>
        <p:nvSpPr>
          <p:cNvPr id="1678" name="Google Shape;1678;p122"/>
          <p:cNvSpPr txBox="1"/>
          <p:nvPr/>
        </p:nvSpPr>
        <p:spPr>
          <a:xfrm>
            <a:off x="571500" y="2569666"/>
            <a:ext cx="52389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1" i="0" u="none" strike="noStrike" cap="none">
                <a:solidFill>
                  <a:srgbClr val="334155"/>
                </a:solidFill>
                <a:latin typeface="DM Sans"/>
                <a:ea typeface="DM Sans"/>
                <a:cs typeface="DM Sans"/>
                <a:sym typeface="DM Sans"/>
              </a:rPr>
              <a:t>Example Scenario:</a:t>
            </a:r>
            <a:endParaRPr/>
          </a:p>
        </p:txBody>
      </p:sp>
      <p:sp>
        <p:nvSpPr>
          <p:cNvPr id="1679" name="Google Shape;1679;p122"/>
          <p:cNvSpPr txBox="1"/>
          <p:nvPr/>
        </p:nvSpPr>
        <p:spPr>
          <a:xfrm>
            <a:off x="952500" y="3078212"/>
            <a:ext cx="48579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334155"/>
                </a:solidFill>
                <a:latin typeface="DM Sans"/>
                <a:ea typeface="DM Sans"/>
                <a:cs typeface="DM Sans"/>
                <a:sym typeface="DM Sans"/>
              </a:rPr>
              <a:t>You have a 100 watt bulb.</a:t>
            </a:r>
            <a:endParaRPr dirty="0"/>
          </a:p>
        </p:txBody>
      </p:sp>
      <p:sp>
        <p:nvSpPr>
          <p:cNvPr id="1680" name="Google Shape;1680;p122"/>
          <p:cNvSpPr txBox="1"/>
          <p:nvPr/>
        </p:nvSpPr>
        <p:spPr>
          <a:xfrm>
            <a:off x="952500" y="3682007"/>
            <a:ext cx="4857900" cy="2772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It is turned on for 10 hours.</a:t>
            </a:r>
            <a:endParaRPr/>
          </a:p>
        </p:txBody>
      </p:sp>
      <p:sp>
        <p:nvSpPr>
          <p:cNvPr id="1681" name="Google Shape;1681;p122"/>
          <p:cNvSpPr txBox="1"/>
          <p:nvPr/>
        </p:nvSpPr>
        <p:spPr>
          <a:xfrm>
            <a:off x="819150" y="4723953"/>
            <a:ext cx="4743600" cy="720300"/>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a:solidFill>
                  <a:srgbClr val="334155"/>
                </a:solidFill>
                <a:latin typeface="DM Sans"/>
                <a:ea typeface="DM Sans"/>
                <a:cs typeface="DM Sans"/>
                <a:sym typeface="DM Sans"/>
              </a:rPr>
              <a:t>This usage is calculated in </a:t>
            </a:r>
            <a:r>
              <a:rPr lang="en-US" sz="1800" b="1" i="0" u="none" strike="noStrike" cap="none">
                <a:solidFill>
                  <a:srgbClr val="334155"/>
                </a:solidFill>
                <a:latin typeface="DM Sans"/>
                <a:ea typeface="DM Sans"/>
                <a:cs typeface="DM Sans"/>
                <a:sym typeface="DM Sans"/>
              </a:rPr>
              <a:t>kilowatt hours (kWh)</a:t>
            </a:r>
            <a:r>
              <a:rPr lang="en-US" sz="1800" b="0" i="0" u="none" strike="noStrike" cap="none">
                <a:solidFill>
                  <a:srgbClr val="334155"/>
                </a:solidFill>
                <a:latin typeface="DM Sans"/>
                <a:ea typeface="DM Sans"/>
                <a:cs typeface="DM Sans"/>
                <a:sym typeface="DM Sans"/>
              </a:rPr>
              <a:t>.</a:t>
            </a:r>
            <a:endParaRPr/>
          </a:p>
        </p:txBody>
      </p:sp>
      <p:sp>
        <p:nvSpPr>
          <p:cNvPr id="1682" name="Google Shape;1682;p122"/>
          <p:cNvSpPr txBox="1"/>
          <p:nvPr/>
        </p:nvSpPr>
        <p:spPr>
          <a:xfrm>
            <a:off x="571500" y="571500"/>
            <a:ext cx="116016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1E40AF"/>
                </a:solidFill>
                <a:latin typeface="Merriweather"/>
                <a:ea typeface="Merriweather"/>
                <a:cs typeface="Merriweather"/>
                <a:sym typeface="Merriweather"/>
              </a:rPr>
              <a:t>Practical Application: Electricity</a:t>
            </a:r>
            <a:endParaRPr/>
          </a:p>
        </p:txBody>
      </p:sp>
      <p:sp>
        <p:nvSpPr>
          <p:cNvPr id="1683" name="Google Shape;1683;p122"/>
          <p:cNvSpPr/>
          <p:nvPr/>
        </p:nvSpPr>
        <p:spPr>
          <a:xfrm>
            <a:off x="571500" y="1285875"/>
            <a:ext cx="11049000" cy="285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684" name="Google Shape;1684;p122" descr="image.png"/>
          <p:cNvPicPr preferRelativeResize="0"/>
          <p:nvPr/>
        </p:nvPicPr>
        <p:blipFill rotWithShape="1">
          <a:blip r:embed="rId5">
            <a:alphaModFix/>
          </a:blip>
          <a:srcRect/>
          <a:stretch/>
        </p:blipFill>
        <p:spPr>
          <a:xfrm>
            <a:off x="571500" y="3116312"/>
            <a:ext cx="142875" cy="247650"/>
          </a:xfrm>
          <a:prstGeom prst="rect">
            <a:avLst/>
          </a:prstGeom>
          <a:noFill/>
          <a:ln>
            <a:noFill/>
          </a:ln>
        </p:spPr>
      </p:pic>
      <p:pic>
        <p:nvPicPr>
          <p:cNvPr id="1685" name="Google Shape;1685;p122" descr="image.png"/>
          <p:cNvPicPr preferRelativeResize="0"/>
          <p:nvPr/>
        </p:nvPicPr>
        <p:blipFill rotWithShape="1">
          <a:blip r:embed="rId5">
            <a:alphaModFix/>
          </a:blip>
          <a:srcRect/>
          <a:stretch/>
        </p:blipFill>
        <p:spPr>
          <a:xfrm>
            <a:off x="571500" y="3720107"/>
            <a:ext cx="142875" cy="247650"/>
          </a:xfrm>
          <a:prstGeom prst="rect">
            <a:avLst/>
          </a:prstGeom>
          <a:noFill/>
          <a:ln>
            <a:noFill/>
          </a:ln>
        </p:spPr>
      </p:pic>
      <p:pic>
        <p:nvPicPr>
          <p:cNvPr id="1686" name="Google Shape;1686;p122"/>
          <p:cNvPicPr preferRelativeResize="0"/>
          <p:nvPr/>
        </p:nvPicPr>
        <p:blipFill>
          <a:blip r:embed="rId6">
            <a:alphaModFix/>
          </a:blip>
          <a:stretch>
            <a:fillRect/>
          </a:stretch>
        </p:blipFill>
        <p:spPr>
          <a:xfrm>
            <a:off x="6875100" y="1285875"/>
            <a:ext cx="4570900" cy="4919173"/>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690"/>
        <p:cNvGrpSpPr/>
        <p:nvPr/>
      </p:nvGrpSpPr>
      <p:grpSpPr>
        <a:xfrm>
          <a:off x="0" y="0"/>
          <a:ext cx="0" cy="0"/>
          <a:chOff x="0" y="0"/>
          <a:chExt cx="0" cy="0"/>
        </a:xfrm>
      </p:grpSpPr>
      <p:grpSp>
        <p:nvGrpSpPr>
          <p:cNvPr id="1691" name="Google Shape;1691;p123"/>
          <p:cNvGrpSpPr/>
          <p:nvPr/>
        </p:nvGrpSpPr>
        <p:grpSpPr>
          <a:xfrm>
            <a:off x="571500" y="476250"/>
            <a:ext cx="11049150" cy="666675"/>
            <a:chOff x="571500" y="476250"/>
            <a:chExt cx="11049150" cy="666675"/>
          </a:xfrm>
        </p:grpSpPr>
        <p:sp>
          <p:nvSpPr>
            <p:cNvPr id="1692" name="Google Shape;1692;p123"/>
            <p:cNvSpPr txBox="1"/>
            <p:nvPr/>
          </p:nvSpPr>
          <p:spPr>
            <a:xfrm>
              <a:off x="571500" y="476250"/>
              <a:ext cx="96204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850" b="1">
                  <a:solidFill>
                    <a:srgbClr val="1E293B"/>
                  </a:solidFill>
                  <a:latin typeface="Poppins"/>
                  <a:ea typeface="Poppins"/>
                  <a:cs typeface="Poppins"/>
                  <a:sym typeface="Poppins"/>
                </a:rPr>
                <a:t>Calculating Energy Usage</a:t>
              </a:r>
              <a:endParaRPr sz="2850" b="1">
                <a:solidFill>
                  <a:srgbClr val="1E293B"/>
                </a:solidFill>
                <a:latin typeface="Poppins"/>
                <a:ea typeface="Poppins"/>
                <a:cs typeface="Poppins"/>
                <a:sym typeface="Poppins"/>
              </a:endParaRPr>
            </a:p>
          </p:txBody>
        </p:sp>
        <p:sp>
          <p:nvSpPr>
            <p:cNvPr id="1693" name="Google Shape;1693;p123"/>
            <p:cNvSpPr/>
            <p:nvPr/>
          </p:nvSpPr>
          <p:spPr>
            <a:xfrm>
              <a:off x="571500" y="1114425"/>
              <a:ext cx="11049000" cy="28500"/>
            </a:xfrm>
            <a:prstGeom prst="rect">
              <a:avLst/>
            </a:prstGeom>
            <a:solidFill>
              <a:srgbClr val="F1F5F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694" name="Google Shape;1694;p123"/>
            <p:cNvGrpSpPr/>
            <p:nvPr/>
          </p:nvGrpSpPr>
          <p:grpSpPr>
            <a:xfrm>
              <a:off x="10382250" y="561975"/>
              <a:ext cx="1238400" cy="371400"/>
              <a:chOff x="10382250" y="561975"/>
              <a:chExt cx="1238400" cy="371400"/>
            </a:xfrm>
          </p:grpSpPr>
          <p:sp>
            <p:nvSpPr>
              <p:cNvPr id="1695" name="Google Shape;1695;p123"/>
              <p:cNvSpPr/>
              <p:nvPr/>
            </p:nvSpPr>
            <p:spPr>
              <a:xfrm>
                <a:off x="10382250" y="561975"/>
                <a:ext cx="1238400" cy="371400"/>
              </a:xfrm>
              <a:prstGeom prst="roundRect">
                <a:avLst>
                  <a:gd name="adj" fmla="val 50000"/>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96" name="Google Shape;1696;p123"/>
              <p:cNvSpPr txBox="1"/>
              <p:nvPr/>
            </p:nvSpPr>
            <p:spPr>
              <a:xfrm>
                <a:off x="10382250" y="561975"/>
                <a:ext cx="1238400" cy="371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000" b="1">
                    <a:solidFill>
                      <a:srgbClr val="FFFFFF"/>
                    </a:solidFill>
                    <a:latin typeface="Poppins"/>
                    <a:ea typeface="Poppins"/>
                    <a:cs typeface="Poppins"/>
                    <a:sym typeface="Poppins"/>
                  </a:rPr>
                  <a:t>PRACTICAL</a:t>
                </a:r>
                <a:endParaRPr sz="1000" b="1">
                  <a:solidFill>
                    <a:srgbClr val="FFFFFF"/>
                  </a:solidFill>
                  <a:latin typeface="Poppins"/>
                  <a:ea typeface="Poppins"/>
                  <a:cs typeface="Poppins"/>
                  <a:sym typeface="Poppins"/>
                </a:endParaRPr>
              </a:p>
            </p:txBody>
          </p:sp>
        </p:grpSp>
      </p:grpSp>
      <p:grpSp>
        <p:nvGrpSpPr>
          <p:cNvPr id="1697" name="Google Shape;1697;p123"/>
          <p:cNvGrpSpPr/>
          <p:nvPr/>
        </p:nvGrpSpPr>
        <p:grpSpPr>
          <a:xfrm>
            <a:off x="571500" y="1428750"/>
            <a:ext cx="5334000" cy="4953000"/>
            <a:chOff x="571500" y="1428750"/>
            <a:chExt cx="5334000" cy="4953000"/>
          </a:xfrm>
        </p:grpSpPr>
        <p:sp>
          <p:nvSpPr>
            <p:cNvPr id="1698" name="Google Shape;1698;p123"/>
            <p:cNvSpPr/>
            <p:nvPr/>
          </p:nvSpPr>
          <p:spPr>
            <a:xfrm>
              <a:off x="571500" y="1428750"/>
              <a:ext cx="5334000" cy="4953000"/>
            </a:xfrm>
            <a:prstGeom prst="roundRect">
              <a:avLst>
                <a:gd name="adj" fmla="val 3076"/>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99" name="Google Shape;1699;p123"/>
            <p:cNvSpPr/>
            <p:nvPr/>
          </p:nvSpPr>
          <p:spPr>
            <a:xfrm>
              <a:off x="571500" y="1428750"/>
              <a:ext cx="5334000" cy="76200"/>
            </a:xfrm>
            <a:prstGeom prst="roundRect">
              <a:avLst>
                <a:gd name="adj" fmla="val 50000"/>
              </a:avLst>
            </a:prstGeom>
            <a:solidFill>
              <a:srgbClr val="3B82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0" name="Google Shape;1700;p123"/>
            <p:cNvSpPr txBox="1"/>
            <p:nvPr/>
          </p:nvSpPr>
          <p:spPr>
            <a:xfrm>
              <a:off x="866775" y="1762125"/>
              <a:ext cx="4743600" cy="371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950" b="1">
                  <a:solidFill>
                    <a:srgbClr val="2563EB"/>
                  </a:solidFill>
                  <a:latin typeface="Poppins"/>
                  <a:ea typeface="Poppins"/>
                  <a:cs typeface="Poppins"/>
                  <a:sym typeface="Poppins"/>
                </a:rPr>
                <a:t>1. Kilowatt-Hour (kWh)</a:t>
              </a:r>
              <a:endParaRPr sz="1950" b="1">
                <a:solidFill>
                  <a:srgbClr val="2563EB"/>
                </a:solidFill>
                <a:latin typeface="Poppins"/>
                <a:ea typeface="Poppins"/>
                <a:cs typeface="Poppins"/>
                <a:sym typeface="Poppins"/>
              </a:endParaRPr>
            </a:p>
          </p:txBody>
        </p:sp>
        <p:grpSp>
          <p:nvGrpSpPr>
            <p:cNvPr id="1701" name="Google Shape;1701;p123"/>
            <p:cNvGrpSpPr/>
            <p:nvPr/>
          </p:nvGrpSpPr>
          <p:grpSpPr>
            <a:xfrm>
              <a:off x="866775" y="2286000"/>
              <a:ext cx="4743600" cy="2667000"/>
              <a:chOff x="866775" y="2286000"/>
              <a:chExt cx="4743600" cy="2667000"/>
            </a:xfrm>
          </p:grpSpPr>
          <p:sp>
            <p:nvSpPr>
              <p:cNvPr id="1702" name="Google Shape;1702;p123"/>
              <p:cNvSpPr txBox="1"/>
              <p:nvPr/>
            </p:nvSpPr>
            <p:spPr>
              <a:xfrm>
                <a:off x="866775" y="2286000"/>
                <a:ext cx="47436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425" b="0">
                    <a:solidFill>
                      <a:srgbClr val="475569"/>
                    </a:solidFill>
                    <a:latin typeface="Inter"/>
                    <a:ea typeface="Inter"/>
                    <a:cs typeface="Inter"/>
                    <a:sym typeface="Inter"/>
                  </a:rPr>
                  <a:t>Let's calculate the total energy used by a 100-watt bulb running for 10 hours:</a:t>
                </a:r>
                <a:endParaRPr sz="1425" b="0">
                  <a:solidFill>
                    <a:srgbClr val="475569"/>
                  </a:solidFill>
                  <a:latin typeface="Inter"/>
                  <a:ea typeface="Inter"/>
                  <a:cs typeface="Inter"/>
                  <a:sym typeface="Inter"/>
                </a:endParaRPr>
              </a:p>
            </p:txBody>
          </p:sp>
          <p:sp>
            <p:nvSpPr>
              <p:cNvPr id="1703" name="Google Shape;1703;p123"/>
              <p:cNvSpPr/>
              <p:nvPr/>
            </p:nvSpPr>
            <p:spPr>
              <a:xfrm>
                <a:off x="866775" y="3238500"/>
                <a:ext cx="4743600" cy="1714500"/>
              </a:xfrm>
              <a:prstGeom prst="roundRect">
                <a:avLst>
                  <a:gd name="adj" fmla="val 666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4" name="Google Shape;1704;p123"/>
              <p:cNvSpPr/>
              <p:nvPr/>
            </p:nvSpPr>
            <p:spPr>
              <a:xfrm>
                <a:off x="866775" y="3238500"/>
                <a:ext cx="57300" cy="1714500"/>
              </a:xfrm>
              <a:prstGeom prst="roundRect">
                <a:avLst>
                  <a:gd name="adj" fmla="val 50000"/>
                </a:avLst>
              </a:prstGeom>
              <a:solidFill>
                <a:srgbClr val="3B82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5" name="Google Shape;1705;p123"/>
              <p:cNvSpPr txBox="1"/>
              <p:nvPr/>
            </p:nvSpPr>
            <p:spPr>
              <a:xfrm>
                <a:off x="1095375" y="3429000"/>
                <a:ext cx="4286400" cy="1333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800" b="1" i="1">
                    <a:solidFill>
                      <a:srgbClr val="2563EB"/>
                    </a:solidFill>
                    <a:latin typeface="Cambria"/>
                    <a:ea typeface="Cambria"/>
                    <a:cs typeface="Cambria"/>
                    <a:sym typeface="Cambria"/>
                  </a:rPr>
                  <a:t>Energy = 100 W × 10 h</a:t>
                </a:r>
                <a:endParaRPr sz="1800" b="1" i="1">
                  <a:solidFill>
                    <a:srgbClr val="2563EB"/>
                  </a:solidFill>
                  <a:latin typeface="Cambria"/>
                  <a:ea typeface="Cambria"/>
                  <a:cs typeface="Cambria"/>
                  <a:sym typeface="Cambria"/>
                </a:endParaRPr>
              </a:p>
              <a:p>
                <a:pPr marL="0" lvl="0" indent="0" algn="l" rtl="0">
                  <a:spcBef>
                    <a:spcPts val="900"/>
                  </a:spcBef>
                  <a:spcAft>
                    <a:spcPts val="0"/>
                  </a:spcAft>
                  <a:buNone/>
                </a:pPr>
                <a:r>
                  <a:rPr lang="en-US" sz="1800" i="1">
                    <a:solidFill>
                      <a:srgbClr val="0F172A"/>
                    </a:solidFill>
                    <a:latin typeface="Cambria"/>
                    <a:ea typeface="Cambria"/>
                    <a:cs typeface="Cambria"/>
                    <a:sym typeface="Cambria"/>
                  </a:rPr>
                  <a:t>= 1000 Wh</a:t>
                </a:r>
                <a:endParaRPr sz="1800" i="1">
                  <a:solidFill>
                    <a:srgbClr val="0F172A"/>
                  </a:solidFill>
                  <a:latin typeface="Cambria"/>
                  <a:ea typeface="Cambria"/>
                  <a:cs typeface="Cambria"/>
                  <a:sym typeface="Cambria"/>
                </a:endParaRPr>
              </a:p>
              <a:p>
                <a:pPr marL="0" lvl="0" indent="0" algn="l" rtl="0">
                  <a:spcBef>
                    <a:spcPts val="900"/>
                  </a:spcBef>
                  <a:spcAft>
                    <a:spcPts val="0"/>
                  </a:spcAft>
                  <a:buNone/>
                </a:pPr>
                <a:r>
                  <a:rPr lang="en-US" sz="1800" b="1" i="0">
                    <a:solidFill>
                      <a:srgbClr val="0F172A"/>
                    </a:solidFill>
                    <a:latin typeface="Cambria"/>
                    <a:ea typeface="Cambria"/>
                    <a:cs typeface="Cambria"/>
                    <a:sym typeface="Cambria"/>
                  </a:rPr>
                  <a:t>= 1 kilowatt hour (kWh)</a:t>
                </a:r>
                <a:endParaRPr sz="1800" b="1" i="0">
                  <a:solidFill>
                    <a:srgbClr val="0F172A"/>
                  </a:solidFill>
                  <a:latin typeface="Cambria"/>
                  <a:ea typeface="Cambria"/>
                  <a:cs typeface="Cambria"/>
                  <a:sym typeface="Cambria"/>
                </a:endParaRPr>
              </a:p>
            </p:txBody>
          </p:sp>
        </p:grpSp>
      </p:grpSp>
      <p:grpSp>
        <p:nvGrpSpPr>
          <p:cNvPr id="1706" name="Google Shape;1706;p123"/>
          <p:cNvGrpSpPr/>
          <p:nvPr/>
        </p:nvGrpSpPr>
        <p:grpSpPr>
          <a:xfrm>
            <a:off x="6004725" y="1428750"/>
            <a:ext cx="5334000" cy="4953000"/>
            <a:chOff x="6286500" y="1428750"/>
            <a:chExt cx="5334000" cy="4953000"/>
          </a:xfrm>
        </p:grpSpPr>
        <p:sp>
          <p:nvSpPr>
            <p:cNvPr id="1707" name="Google Shape;1707;p123"/>
            <p:cNvSpPr/>
            <p:nvPr/>
          </p:nvSpPr>
          <p:spPr>
            <a:xfrm>
              <a:off x="6286500" y="1428750"/>
              <a:ext cx="5334000" cy="4953000"/>
            </a:xfrm>
            <a:prstGeom prst="roundRect">
              <a:avLst>
                <a:gd name="adj" fmla="val 3076"/>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8" name="Google Shape;1708;p123"/>
            <p:cNvSpPr/>
            <p:nvPr/>
          </p:nvSpPr>
          <p:spPr>
            <a:xfrm>
              <a:off x="6286500" y="1428750"/>
              <a:ext cx="5334000" cy="76200"/>
            </a:xfrm>
            <a:prstGeom prst="roundRect">
              <a:avLst>
                <a:gd name="adj" fmla="val 50000"/>
              </a:avLst>
            </a:prstGeom>
            <a:solidFill>
              <a:srgbClr val="10B98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9" name="Google Shape;1709;p123"/>
            <p:cNvSpPr txBox="1"/>
            <p:nvPr/>
          </p:nvSpPr>
          <p:spPr>
            <a:xfrm>
              <a:off x="6581775" y="1762125"/>
              <a:ext cx="4743600" cy="371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950" b="1">
                  <a:solidFill>
                    <a:srgbClr val="10B981"/>
                  </a:solidFill>
                  <a:latin typeface="Poppins"/>
                  <a:ea typeface="Poppins"/>
                  <a:cs typeface="Poppins"/>
                  <a:sym typeface="Poppins"/>
                </a:rPr>
                <a:t>2. Conversion to Joules</a:t>
              </a:r>
              <a:endParaRPr sz="1950" b="1">
                <a:solidFill>
                  <a:srgbClr val="10B981"/>
                </a:solidFill>
                <a:latin typeface="Poppins"/>
                <a:ea typeface="Poppins"/>
                <a:cs typeface="Poppins"/>
                <a:sym typeface="Poppins"/>
              </a:endParaRPr>
            </a:p>
          </p:txBody>
        </p:sp>
        <p:grpSp>
          <p:nvGrpSpPr>
            <p:cNvPr id="1710" name="Google Shape;1710;p123"/>
            <p:cNvGrpSpPr/>
            <p:nvPr/>
          </p:nvGrpSpPr>
          <p:grpSpPr>
            <a:xfrm>
              <a:off x="6581775" y="2286000"/>
              <a:ext cx="4743600" cy="2667000"/>
              <a:chOff x="6581775" y="2286000"/>
              <a:chExt cx="4743600" cy="2667000"/>
            </a:xfrm>
          </p:grpSpPr>
          <p:sp>
            <p:nvSpPr>
              <p:cNvPr id="1711" name="Google Shape;1711;p123"/>
              <p:cNvSpPr txBox="1"/>
              <p:nvPr/>
            </p:nvSpPr>
            <p:spPr>
              <a:xfrm>
                <a:off x="6581775" y="2286000"/>
                <a:ext cx="47436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425" b="0">
                    <a:solidFill>
                      <a:srgbClr val="475569"/>
                    </a:solidFill>
                    <a:latin typeface="Inter"/>
                    <a:ea typeface="Inter"/>
                    <a:cs typeface="Inter"/>
                    <a:sym typeface="Inter"/>
                  </a:rPr>
                  <a:t>Converting this to Joules, which is the standard SI unit of energy:</a:t>
                </a:r>
                <a:endParaRPr sz="1425" b="0">
                  <a:solidFill>
                    <a:srgbClr val="475569"/>
                  </a:solidFill>
                  <a:latin typeface="Inter"/>
                  <a:ea typeface="Inter"/>
                  <a:cs typeface="Inter"/>
                  <a:sym typeface="Inter"/>
                </a:endParaRPr>
              </a:p>
            </p:txBody>
          </p:sp>
          <p:sp>
            <p:nvSpPr>
              <p:cNvPr id="1712" name="Google Shape;1712;p123"/>
              <p:cNvSpPr/>
              <p:nvPr/>
            </p:nvSpPr>
            <p:spPr>
              <a:xfrm>
                <a:off x="6581775" y="3238500"/>
                <a:ext cx="4743600" cy="1714500"/>
              </a:xfrm>
              <a:prstGeom prst="roundRect">
                <a:avLst>
                  <a:gd name="adj" fmla="val 666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13" name="Google Shape;1713;p123"/>
              <p:cNvSpPr/>
              <p:nvPr/>
            </p:nvSpPr>
            <p:spPr>
              <a:xfrm>
                <a:off x="6581775" y="3238500"/>
                <a:ext cx="57300" cy="1714500"/>
              </a:xfrm>
              <a:prstGeom prst="roundRect">
                <a:avLst>
                  <a:gd name="adj" fmla="val 50000"/>
                </a:avLst>
              </a:prstGeom>
              <a:solidFill>
                <a:srgbClr val="10B98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14" name="Google Shape;1714;p123"/>
              <p:cNvSpPr txBox="1"/>
              <p:nvPr/>
            </p:nvSpPr>
            <p:spPr>
              <a:xfrm>
                <a:off x="6810375" y="3429000"/>
                <a:ext cx="4286400" cy="1333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800" b="1" i="1">
                    <a:solidFill>
                      <a:srgbClr val="10B981"/>
                    </a:solidFill>
                    <a:latin typeface="Cambria"/>
                    <a:ea typeface="Cambria"/>
                    <a:cs typeface="Cambria"/>
                    <a:sym typeface="Cambria"/>
                  </a:rPr>
                  <a:t>1 kWh = 10³ W × 3600 s</a:t>
                </a:r>
                <a:endParaRPr sz="1800" b="1" i="1">
                  <a:solidFill>
                    <a:srgbClr val="10B981"/>
                  </a:solidFill>
                  <a:latin typeface="Cambria"/>
                  <a:ea typeface="Cambria"/>
                  <a:cs typeface="Cambria"/>
                  <a:sym typeface="Cambria"/>
                </a:endParaRPr>
              </a:p>
              <a:p>
                <a:pPr marL="0" lvl="0" indent="0" algn="l" rtl="0">
                  <a:spcBef>
                    <a:spcPts val="900"/>
                  </a:spcBef>
                  <a:spcAft>
                    <a:spcPts val="0"/>
                  </a:spcAft>
                  <a:buNone/>
                </a:pPr>
                <a:r>
                  <a:rPr lang="en-US" sz="1800" i="1">
                    <a:solidFill>
                      <a:srgbClr val="0F172A"/>
                    </a:solidFill>
                    <a:latin typeface="Cambria"/>
                    <a:ea typeface="Cambria"/>
                    <a:cs typeface="Cambria"/>
                    <a:sym typeface="Cambria"/>
                  </a:rPr>
                  <a:t>= 3.6 × 10⁶ J</a:t>
                </a:r>
                <a:endParaRPr sz="1800" i="1">
                  <a:solidFill>
                    <a:srgbClr val="0F172A"/>
                  </a:solidFill>
                  <a:latin typeface="Cambria"/>
                  <a:ea typeface="Cambria"/>
                  <a:cs typeface="Cambria"/>
                  <a:sym typeface="Cambria"/>
                </a:endParaRPr>
              </a:p>
              <a:p>
                <a:pPr marL="0" lvl="0" indent="0" algn="l" rtl="0">
                  <a:spcBef>
                    <a:spcPts val="900"/>
                  </a:spcBef>
                  <a:spcAft>
                    <a:spcPts val="0"/>
                  </a:spcAft>
                  <a:buNone/>
                </a:pPr>
                <a:r>
                  <a:rPr lang="en-US" sz="1800" b="1" i="0">
                    <a:solidFill>
                      <a:srgbClr val="0F172A"/>
                    </a:solidFill>
                    <a:latin typeface="Cambria"/>
                    <a:ea typeface="Cambria"/>
                    <a:cs typeface="Cambria"/>
                    <a:sym typeface="Cambria"/>
                  </a:rPr>
                  <a:t>= 3.6 MJ</a:t>
                </a:r>
                <a:endParaRPr sz="1800" b="1" i="0">
                  <a:solidFill>
                    <a:srgbClr val="0F172A"/>
                  </a:solidFill>
                  <a:latin typeface="Cambria"/>
                  <a:ea typeface="Cambria"/>
                  <a:cs typeface="Cambria"/>
                  <a:sym typeface="Cambria"/>
                </a:endParaRPr>
              </a:p>
            </p:txBody>
          </p:sp>
        </p:grpSp>
      </p:gr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718"/>
        <p:cNvGrpSpPr/>
        <p:nvPr/>
      </p:nvGrpSpPr>
      <p:grpSpPr>
        <a:xfrm>
          <a:off x="0" y="0"/>
          <a:ext cx="0" cy="0"/>
          <a:chOff x="0" y="0"/>
          <a:chExt cx="0" cy="0"/>
        </a:xfrm>
      </p:grpSpPr>
      <p:pic>
        <p:nvPicPr>
          <p:cNvPr id="1719" name="Google Shape;1719;p12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20" name="Google Shape;1720;p124"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1721" name="Google Shape;1721;p124"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1722" name="Google Shape;1722;p124" descr="image.png"/>
          <p:cNvPicPr preferRelativeResize="0"/>
          <p:nvPr/>
        </p:nvPicPr>
        <p:blipFill rotWithShape="1">
          <a:blip r:embed="rId6">
            <a:alphaModFix/>
          </a:blip>
          <a:srcRect/>
          <a:stretch/>
        </p:blipFill>
        <p:spPr>
          <a:xfrm>
            <a:off x="6581775" y="2390775"/>
            <a:ext cx="4743450" cy="1342578"/>
          </a:xfrm>
          <a:prstGeom prst="rect">
            <a:avLst/>
          </a:prstGeom>
          <a:noFill/>
          <a:ln>
            <a:noFill/>
          </a:ln>
        </p:spPr>
      </p:pic>
      <p:pic>
        <p:nvPicPr>
          <p:cNvPr id="1723" name="Google Shape;1723;p124" descr="image.png"/>
          <p:cNvPicPr preferRelativeResize="0"/>
          <p:nvPr/>
        </p:nvPicPr>
        <p:blipFill rotWithShape="1">
          <a:blip r:embed="rId7">
            <a:alphaModFix/>
          </a:blip>
          <a:srcRect/>
          <a:stretch/>
        </p:blipFill>
        <p:spPr>
          <a:xfrm>
            <a:off x="10172700" y="561975"/>
            <a:ext cx="1447800" cy="371475"/>
          </a:xfrm>
          <a:prstGeom prst="rect">
            <a:avLst/>
          </a:prstGeom>
          <a:noFill/>
          <a:ln>
            <a:noFill/>
          </a:ln>
        </p:spPr>
      </p:pic>
      <p:sp>
        <p:nvSpPr>
          <p:cNvPr id="1724" name="Google Shape;1724;p124"/>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1725" name="Google Shape;1725;p124"/>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Elevator load = 1800 kg, moving up with speed 2 m/s. Frictional force = 4000 N.</a:t>
            </a:r>
            <a:endParaRPr/>
          </a:p>
        </p:txBody>
      </p:sp>
      <p:sp>
        <p:nvSpPr>
          <p:cNvPr id="1726" name="Google Shape;1726;p124"/>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Calculation</a:t>
            </a:r>
            <a:endParaRPr/>
          </a:p>
        </p:txBody>
      </p:sp>
      <p:pic>
        <p:nvPicPr>
          <p:cNvPr id="1727" name="Google Shape;1727;p124" descr="image.png"/>
          <p:cNvPicPr preferRelativeResize="0"/>
          <p:nvPr/>
        </p:nvPicPr>
        <p:blipFill rotWithShape="1">
          <a:blip r:embed="rId8">
            <a:alphaModFix/>
          </a:blip>
          <a:srcRect/>
          <a:stretch/>
        </p:blipFill>
        <p:spPr>
          <a:xfrm>
            <a:off x="6829425" y="2543175"/>
            <a:ext cx="1252835" cy="218628"/>
          </a:xfrm>
          <a:prstGeom prst="rect">
            <a:avLst/>
          </a:prstGeom>
          <a:noFill/>
          <a:ln>
            <a:noFill/>
          </a:ln>
        </p:spPr>
      </p:pic>
      <p:pic>
        <p:nvPicPr>
          <p:cNvPr id="1728" name="Google Shape;1728;p124" descr="image.png"/>
          <p:cNvPicPr preferRelativeResize="0"/>
          <p:nvPr/>
        </p:nvPicPr>
        <p:blipFill rotWithShape="1">
          <a:blip r:embed="rId9">
            <a:alphaModFix/>
          </a:blip>
          <a:srcRect/>
          <a:stretch/>
        </p:blipFill>
        <p:spPr>
          <a:xfrm>
            <a:off x="6829425" y="2857053"/>
            <a:ext cx="2882056" cy="161925"/>
          </a:xfrm>
          <a:prstGeom prst="rect">
            <a:avLst/>
          </a:prstGeom>
          <a:noFill/>
          <a:ln>
            <a:noFill/>
          </a:ln>
        </p:spPr>
      </p:pic>
      <p:pic>
        <p:nvPicPr>
          <p:cNvPr id="1729" name="Google Shape;1729;p124" descr="image.png"/>
          <p:cNvPicPr preferRelativeResize="0"/>
          <p:nvPr/>
        </p:nvPicPr>
        <p:blipFill rotWithShape="1">
          <a:blip r:embed="rId10">
            <a:alphaModFix/>
          </a:blip>
          <a:srcRect/>
          <a:stretch/>
        </p:blipFill>
        <p:spPr>
          <a:xfrm>
            <a:off x="6829425" y="3114228"/>
            <a:ext cx="3104405" cy="161925"/>
          </a:xfrm>
          <a:prstGeom prst="rect">
            <a:avLst/>
          </a:prstGeom>
          <a:noFill/>
          <a:ln>
            <a:noFill/>
          </a:ln>
        </p:spPr>
      </p:pic>
      <p:pic>
        <p:nvPicPr>
          <p:cNvPr id="1730" name="Google Shape;1730;p124" descr="image.png"/>
          <p:cNvPicPr preferRelativeResize="0"/>
          <p:nvPr/>
        </p:nvPicPr>
        <p:blipFill rotWithShape="1">
          <a:blip r:embed="rId11">
            <a:alphaModFix/>
          </a:blip>
          <a:srcRect/>
          <a:stretch/>
        </p:blipFill>
        <p:spPr>
          <a:xfrm>
            <a:off x="6829425" y="3371403"/>
            <a:ext cx="906660" cy="209550"/>
          </a:xfrm>
          <a:prstGeom prst="rect">
            <a:avLst/>
          </a:prstGeom>
          <a:noFill/>
          <a:ln>
            <a:noFill/>
          </a:ln>
        </p:spPr>
      </p:pic>
      <p:sp>
        <p:nvSpPr>
          <p:cNvPr id="1731" name="Google Shape;1731;p124"/>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5.10: Elevator Power</a:t>
            </a:r>
            <a:endParaRPr/>
          </a:p>
        </p:txBody>
      </p:sp>
      <p:sp>
        <p:nvSpPr>
          <p:cNvPr id="1732" name="Google Shape;1732;p124"/>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736"/>
        <p:cNvGrpSpPr/>
        <p:nvPr/>
      </p:nvGrpSpPr>
      <p:grpSpPr>
        <a:xfrm>
          <a:off x="0" y="0"/>
          <a:ext cx="0" cy="0"/>
          <a:chOff x="0" y="0"/>
          <a:chExt cx="0" cy="0"/>
        </a:xfrm>
      </p:grpSpPr>
      <p:pic>
        <p:nvPicPr>
          <p:cNvPr id="1737" name="Google Shape;1737;p12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38" name="Google Shape;1738;p125"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1739" name="Google Shape;1739;p125"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1740" name="Google Shape;1740;p125" descr="image.png"/>
          <p:cNvPicPr preferRelativeResize="0"/>
          <p:nvPr/>
        </p:nvPicPr>
        <p:blipFill rotWithShape="1">
          <a:blip r:embed="rId6">
            <a:alphaModFix/>
          </a:blip>
          <a:srcRect/>
          <a:stretch/>
        </p:blipFill>
        <p:spPr>
          <a:xfrm>
            <a:off x="6581775" y="2390775"/>
            <a:ext cx="4743450" cy="1607939"/>
          </a:xfrm>
          <a:prstGeom prst="rect">
            <a:avLst/>
          </a:prstGeom>
          <a:noFill/>
          <a:ln>
            <a:noFill/>
          </a:ln>
        </p:spPr>
      </p:pic>
      <p:pic>
        <p:nvPicPr>
          <p:cNvPr id="1741" name="Google Shape;1741;p125" descr="image.png"/>
          <p:cNvPicPr preferRelativeResize="0"/>
          <p:nvPr/>
        </p:nvPicPr>
        <p:blipFill rotWithShape="1">
          <a:blip r:embed="rId7">
            <a:alphaModFix/>
          </a:blip>
          <a:srcRect/>
          <a:stretch/>
        </p:blipFill>
        <p:spPr>
          <a:xfrm>
            <a:off x="10572750" y="561975"/>
            <a:ext cx="1047750" cy="371475"/>
          </a:xfrm>
          <a:prstGeom prst="rect">
            <a:avLst/>
          </a:prstGeom>
          <a:noFill/>
          <a:ln>
            <a:noFill/>
          </a:ln>
        </p:spPr>
      </p:pic>
      <p:sp>
        <p:nvSpPr>
          <p:cNvPr id="1742" name="Google Shape;1742;p125"/>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Universal Principle</a:t>
            </a:r>
            <a:endParaRPr/>
          </a:p>
        </p:txBody>
      </p:sp>
      <p:sp>
        <p:nvSpPr>
          <p:cNvPr id="1743" name="Google Shape;1743;p125"/>
          <p:cNvSpPr txBox="1"/>
          <p:nvPr/>
        </p:nvSpPr>
        <p:spPr>
          <a:xfrm>
            <a:off x="866775" y="2276475"/>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Linear momentum is always conserved in all collisions.</a:t>
            </a:r>
            <a:endParaRPr/>
          </a:p>
        </p:txBody>
      </p:sp>
      <p:sp>
        <p:nvSpPr>
          <p:cNvPr id="1744" name="Google Shape;1744;p125"/>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Proof via Newton's Third Law</a:t>
            </a:r>
            <a:endParaRPr/>
          </a:p>
        </p:txBody>
      </p:sp>
      <p:pic>
        <p:nvPicPr>
          <p:cNvPr id="1745" name="Google Shape;1745;p125" descr="image.png"/>
          <p:cNvPicPr preferRelativeResize="0"/>
          <p:nvPr/>
        </p:nvPicPr>
        <p:blipFill rotWithShape="1">
          <a:blip r:embed="rId8">
            <a:alphaModFix/>
          </a:blip>
          <a:srcRect/>
          <a:stretch/>
        </p:blipFill>
        <p:spPr>
          <a:xfrm>
            <a:off x="6829425" y="2543175"/>
            <a:ext cx="1285279" cy="266253"/>
          </a:xfrm>
          <a:prstGeom prst="rect">
            <a:avLst/>
          </a:prstGeom>
          <a:noFill/>
          <a:ln>
            <a:noFill/>
          </a:ln>
        </p:spPr>
      </p:pic>
      <p:pic>
        <p:nvPicPr>
          <p:cNvPr id="1746" name="Google Shape;1746;p125" descr="image.png"/>
          <p:cNvPicPr preferRelativeResize="0"/>
          <p:nvPr/>
        </p:nvPicPr>
        <p:blipFill rotWithShape="1">
          <a:blip r:embed="rId9">
            <a:alphaModFix/>
          </a:blip>
          <a:srcRect/>
          <a:stretch/>
        </p:blipFill>
        <p:spPr>
          <a:xfrm>
            <a:off x="6829425" y="2904678"/>
            <a:ext cx="1285279" cy="266253"/>
          </a:xfrm>
          <a:prstGeom prst="rect">
            <a:avLst/>
          </a:prstGeom>
          <a:noFill/>
          <a:ln>
            <a:noFill/>
          </a:ln>
        </p:spPr>
      </p:pic>
      <p:pic>
        <p:nvPicPr>
          <p:cNvPr id="1747" name="Google Shape;1747;p125" descr="image.png"/>
          <p:cNvPicPr preferRelativeResize="0"/>
          <p:nvPr/>
        </p:nvPicPr>
        <p:blipFill rotWithShape="1">
          <a:blip r:embed="rId10">
            <a:alphaModFix/>
          </a:blip>
          <a:srcRect/>
          <a:stretch/>
        </p:blipFill>
        <p:spPr>
          <a:xfrm>
            <a:off x="6829425" y="3266182"/>
            <a:ext cx="1219497" cy="218628"/>
          </a:xfrm>
          <a:prstGeom prst="rect">
            <a:avLst/>
          </a:prstGeom>
          <a:noFill/>
          <a:ln>
            <a:noFill/>
          </a:ln>
        </p:spPr>
      </p:pic>
      <p:pic>
        <p:nvPicPr>
          <p:cNvPr id="1748" name="Google Shape;1748;p125" descr="image.png"/>
          <p:cNvPicPr preferRelativeResize="0"/>
          <p:nvPr/>
        </p:nvPicPr>
        <p:blipFill rotWithShape="1">
          <a:blip r:embed="rId11">
            <a:alphaModFix/>
          </a:blip>
          <a:srcRect/>
          <a:stretch/>
        </p:blipFill>
        <p:spPr>
          <a:xfrm>
            <a:off x="6829425" y="3580060"/>
            <a:ext cx="1853207" cy="266253"/>
          </a:xfrm>
          <a:prstGeom prst="rect">
            <a:avLst/>
          </a:prstGeom>
          <a:noFill/>
          <a:ln>
            <a:noFill/>
          </a:ln>
        </p:spPr>
      </p:pic>
      <p:sp>
        <p:nvSpPr>
          <p:cNvPr id="1749" name="Google Shape;1749;p125"/>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7.1 Collisions: Basic Principles</a:t>
            </a:r>
            <a:endParaRPr/>
          </a:p>
        </p:txBody>
      </p:sp>
      <p:sp>
        <p:nvSpPr>
          <p:cNvPr id="1750" name="Google Shape;1750;p125"/>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pic>
        <p:nvPicPr>
          <p:cNvPr id="1755" name="Google Shape;1755;p126"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1756" name="Google Shape;1756;p126"/>
          <p:cNvGraphicFramePr/>
          <p:nvPr/>
        </p:nvGraphicFramePr>
        <p:xfrm>
          <a:off x="571500" y="1619250"/>
          <a:ext cx="11039450" cy="2555700"/>
        </p:xfrm>
        <a:graphic>
          <a:graphicData uri="http://schemas.openxmlformats.org/drawingml/2006/table">
            <a:tbl>
              <a:tblPr firstRow="1" bandRow="1">
                <a:noFill/>
                <a:tableStyleId>{7429C066-59F6-40C0-83B8-FE0012C4EDB0}</a:tableStyleId>
              </a:tblPr>
              <a:tblGrid>
                <a:gridCol w="2310850">
                  <a:extLst>
                    <a:ext uri="{9D8B030D-6E8A-4147-A177-3AD203B41FA5}">
                      <a16:colId xmlns:a16="http://schemas.microsoft.com/office/drawing/2014/main" val="20000"/>
                    </a:ext>
                  </a:extLst>
                </a:gridCol>
                <a:gridCol w="3092350">
                  <a:extLst>
                    <a:ext uri="{9D8B030D-6E8A-4147-A177-3AD203B41FA5}">
                      <a16:colId xmlns:a16="http://schemas.microsoft.com/office/drawing/2014/main" val="20001"/>
                    </a:ext>
                  </a:extLst>
                </a:gridCol>
                <a:gridCol w="3447000">
                  <a:extLst>
                    <a:ext uri="{9D8B030D-6E8A-4147-A177-3AD203B41FA5}">
                      <a16:colId xmlns:a16="http://schemas.microsoft.com/office/drawing/2014/main" val="20002"/>
                    </a:ext>
                  </a:extLst>
                </a:gridCol>
                <a:gridCol w="2189250">
                  <a:extLst>
                    <a:ext uri="{9D8B030D-6E8A-4147-A177-3AD203B41FA5}">
                      <a16:colId xmlns:a16="http://schemas.microsoft.com/office/drawing/2014/main" val="20003"/>
                    </a:ext>
                  </a:extLst>
                </a:gridCol>
              </a:tblGrid>
              <a:tr h="638925">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Type</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Momentum Conserved?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Kinetic Energy Conserved?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Deformation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Elastic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Yes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Yes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Fully recovered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Inelastic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Yes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No</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Partly recovered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3892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Perfectly Inelastic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Yes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No (max loss)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Not recovered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757" name="Google Shape;1757;p126"/>
          <p:cNvSpPr/>
          <p:nvPr/>
        </p:nvSpPr>
        <p:spPr>
          <a:xfrm>
            <a:off x="576262" y="2262187"/>
            <a:ext cx="231085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58" name="Google Shape;1758;p126"/>
          <p:cNvSpPr/>
          <p:nvPr/>
        </p:nvSpPr>
        <p:spPr>
          <a:xfrm>
            <a:off x="2887116" y="2262187"/>
            <a:ext cx="3092350"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59" name="Google Shape;1759;p126"/>
          <p:cNvSpPr/>
          <p:nvPr/>
        </p:nvSpPr>
        <p:spPr>
          <a:xfrm>
            <a:off x="5979467" y="2262187"/>
            <a:ext cx="34470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0" name="Google Shape;1760;p126"/>
          <p:cNvSpPr/>
          <p:nvPr/>
        </p:nvSpPr>
        <p:spPr>
          <a:xfrm>
            <a:off x="9426475" y="2262187"/>
            <a:ext cx="218926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1" name="Google Shape;1761;p126"/>
          <p:cNvSpPr/>
          <p:nvPr/>
        </p:nvSpPr>
        <p:spPr>
          <a:xfrm>
            <a:off x="576262" y="2895004"/>
            <a:ext cx="231085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2" name="Google Shape;1762;p126"/>
          <p:cNvSpPr/>
          <p:nvPr/>
        </p:nvSpPr>
        <p:spPr>
          <a:xfrm>
            <a:off x="2887116" y="2895004"/>
            <a:ext cx="3092350"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3" name="Google Shape;1763;p126"/>
          <p:cNvSpPr/>
          <p:nvPr/>
        </p:nvSpPr>
        <p:spPr>
          <a:xfrm>
            <a:off x="5979467" y="2895004"/>
            <a:ext cx="34470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4" name="Google Shape;1764;p126"/>
          <p:cNvSpPr/>
          <p:nvPr/>
        </p:nvSpPr>
        <p:spPr>
          <a:xfrm>
            <a:off x="9426475" y="2895004"/>
            <a:ext cx="218926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5" name="Google Shape;1765;p126"/>
          <p:cNvSpPr/>
          <p:nvPr/>
        </p:nvSpPr>
        <p:spPr>
          <a:xfrm>
            <a:off x="576262" y="3527821"/>
            <a:ext cx="231085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6" name="Google Shape;1766;p126"/>
          <p:cNvSpPr/>
          <p:nvPr/>
        </p:nvSpPr>
        <p:spPr>
          <a:xfrm>
            <a:off x="2887116" y="3527821"/>
            <a:ext cx="3092350"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7" name="Google Shape;1767;p126"/>
          <p:cNvSpPr/>
          <p:nvPr/>
        </p:nvSpPr>
        <p:spPr>
          <a:xfrm>
            <a:off x="5979467" y="3527821"/>
            <a:ext cx="34470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8" name="Google Shape;1768;p126"/>
          <p:cNvSpPr/>
          <p:nvPr/>
        </p:nvSpPr>
        <p:spPr>
          <a:xfrm>
            <a:off x="9426475" y="3527821"/>
            <a:ext cx="218926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9" name="Google Shape;1769;p126"/>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Types of Collisions</a:t>
            </a:r>
            <a:endParaRPr/>
          </a:p>
        </p:txBody>
      </p:sp>
      <p:sp>
        <p:nvSpPr>
          <p:cNvPr id="1770" name="Google Shape;1770;p126"/>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774"/>
        <p:cNvGrpSpPr/>
        <p:nvPr/>
      </p:nvGrpSpPr>
      <p:grpSpPr>
        <a:xfrm>
          <a:off x="0" y="0"/>
          <a:ext cx="0" cy="0"/>
          <a:chOff x="0" y="0"/>
          <a:chExt cx="0" cy="0"/>
        </a:xfrm>
      </p:grpSpPr>
      <p:pic>
        <p:nvPicPr>
          <p:cNvPr id="1775" name="Google Shape;1775;p127"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76" name="Google Shape;1776;p127"/>
          <p:cNvSpPr txBox="1"/>
          <p:nvPr/>
        </p:nvSpPr>
        <p:spPr>
          <a:xfrm>
            <a:off x="2768084" y="2624137"/>
            <a:ext cx="6655800" cy="8313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5400" b="1" i="0" u="none" strike="noStrike" cap="none">
                <a:solidFill>
                  <a:srgbClr val="0F172A"/>
                </a:solidFill>
                <a:latin typeface="Inter"/>
                <a:ea typeface="Inter"/>
                <a:cs typeface="Inter"/>
                <a:sym typeface="Inter"/>
              </a:rPr>
              <a:t>1D Elastic Collisions</a:t>
            </a:r>
            <a:endParaRPr/>
          </a:p>
        </p:txBody>
      </p:sp>
      <p:sp>
        <p:nvSpPr>
          <p:cNvPr id="1777" name="Google Shape;1777;p127"/>
          <p:cNvSpPr txBox="1"/>
          <p:nvPr/>
        </p:nvSpPr>
        <p:spPr>
          <a:xfrm>
            <a:off x="3105150" y="3664148"/>
            <a:ext cx="5981700" cy="84030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0" i="0" u="none" strike="noStrike" cap="none">
                <a:solidFill>
                  <a:srgbClr val="64748B"/>
                </a:solidFill>
                <a:latin typeface="Inter Light"/>
                <a:ea typeface="Inter Light"/>
                <a:cs typeface="Inter Light"/>
                <a:sym typeface="Inter Light"/>
              </a:rPr>
              <a:t>Complete Step-by-Step Mathematical Derivation</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781"/>
        <p:cNvGrpSpPr/>
        <p:nvPr/>
      </p:nvGrpSpPr>
      <p:grpSpPr>
        <a:xfrm>
          <a:off x="0" y="0"/>
          <a:ext cx="0" cy="0"/>
          <a:chOff x="0" y="0"/>
          <a:chExt cx="0" cy="0"/>
        </a:xfrm>
      </p:grpSpPr>
      <p:pic>
        <p:nvPicPr>
          <p:cNvPr id="1782" name="Google Shape;1782;p12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83" name="Google Shape;1783;p128" descr="image.png"/>
          <p:cNvPicPr preferRelativeResize="0"/>
          <p:nvPr/>
        </p:nvPicPr>
        <p:blipFill rotWithShape="1">
          <a:blip r:embed="rId4">
            <a:alphaModFix/>
          </a:blip>
          <a:srcRect/>
          <a:stretch/>
        </p:blipFill>
        <p:spPr>
          <a:xfrm>
            <a:off x="571500" y="4516040"/>
            <a:ext cx="5286375" cy="609600"/>
          </a:xfrm>
          <a:prstGeom prst="rect">
            <a:avLst/>
          </a:prstGeom>
          <a:noFill/>
          <a:ln>
            <a:noFill/>
          </a:ln>
        </p:spPr>
      </p:pic>
      <p:pic>
        <p:nvPicPr>
          <p:cNvPr id="1784" name="Google Shape;1784;p128" descr="image.png"/>
          <p:cNvPicPr preferRelativeResize="0"/>
          <p:nvPr/>
        </p:nvPicPr>
        <p:blipFill rotWithShape="1">
          <a:blip r:embed="rId5">
            <a:alphaModFix/>
          </a:blip>
          <a:srcRect/>
          <a:stretch/>
        </p:blipFill>
        <p:spPr>
          <a:xfrm>
            <a:off x="6334125" y="1504950"/>
            <a:ext cx="5286375" cy="4781550"/>
          </a:xfrm>
          <a:prstGeom prst="rect">
            <a:avLst/>
          </a:prstGeom>
          <a:noFill/>
          <a:ln>
            <a:noFill/>
          </a:ln>
        </p:spPr>
      </p:pic>
      <p:sp>
        <p:nvSpPr>
          <p:cNvPr id="1785" name="Google Shape;1785;p128"/>
          <p:cNvSpPr txBox="1"/>
          <p:nvPr/>
        </p:nvSpPr>
        <p:spPr>
          <a:xfrm>
            <a:off x="571500" y="1504950"/>
            <a:ext cx="5286300" cy="66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An </a:t>
            </a:r>
            <a:r>
              <a:rPr lang="en-US" sz="1650" b="1" i="0" u="none" strike="noStrike" cap="none">
                <a:solidFill>
                  <a:srgbClr val="334155"/>
                </a:solidFill>
                <a:latin typeface="Inter"/>
                <a:ea typeface="Inter"/>
                <a:cs typeface="Inter"/>
                <a:sym typeface="Inter"/>
              </a:rPr>
              <a:t>elastic collision</a:t>
            </a:r>
            <a:r>
              <a:rPr lang="en-US" sz="1650" b="0" i="0" u="none" strike="noStrike" cap="none">
                <a:solidFill>
                  <a:srgbClr val="334155"/>
                </a:solidFill>
                <a:latin typeface="Inter"/>
                <a:ea typeface="Inter"/>
                <a:cs typeface="Inter"/>
                <a:sym typeface="Inter"/>
              </a:rPr>
              <a:t> means two quantities are perfectly conserved:</a:t>
            </a:r>
            <a:endParaRPr/>
          </a:p>
        </p:txBody>
      </p:sp>
      <p:sp>
        <p:nvSpPr>
          <p:cNvPr id="1786" name="Google Shape;1786;p128"/>
          <p:cNvSpPr txBox="1"/>
          <p:nvPr/>
        </p:nvSpPr>
        <p:spPr>
          <a:xfrm>
            <a:off x="571500" y="3559968"/>
            <a:ext cx="5286300" cy="626400"/>
          </a:xfrm>
          <a:prstGeom prst="rect">
            <a:avLst/>
          </a:prstGeom>
          <a:noFill/>
          <a:ln>
            <a:noFill/>
          </a:ln>
        </p:spPr>
        <p:txBody>
          <a:bodyPr spcFirstLastPara="1" wrap="square" lIns="0" tIns="0" rIns="0" bIns="0" anchor="t" anchorCtr="0">
            <a:spAutoFit/>
          </a:bodyPr>
          <a:lstStyle/>
          <a:p>
            <a:pPr marL="0" marR="0" lvl="0" indent="0" algn="l" rtl="0">
              <a:lnSpc>
                <a:spcPct val="146666"/>
              </a:lnSpc>
              <a:spcBef>
                <a:spcPts val="0"/>
              </a:spcBef>
              <a:spcAft>
                <a:spcPts val="0"/>
              </a:spcAft>
              <a:buNone/>
            </a:pPr>
            <a:r>
              <a:rPr lang="en-US" sz="1650" b="1" i="0" u="none" strike="noStrike" cap="none">
                <a:solidFill>
                  <a:srgbClr val="334155"/>
                </a:solidFill>
                <a:latin typeface="Inter"/>
                <a:ea typeface="Inter"/>
                <a:cs typeface="Inter"/>
                <a:sym typeface="Inter"/>
              </a:rPr>
              <a:t>Initial Condition for this derivation:</a:t>
            </a:r>
            <a:br>
              <a:rPr lang="en-US" sz="1800" b="0" i="0" u="none" strike="noStrike" cap="none">
                <a:solidFill>
                  <a:schemeClr val="dk1"/>
                </a:solidFill>
                <a:latin typeface="Calibri"/>
                <a:ea typeface="Calibri"/>
                <a:cs typeface="Calibri"/>
                <a:sym typeface="Calibri"/>
              </a:rPr>
            </a:br>
            <a:r>
              <a:rPr lang="en-US" sz="1650" b="0" i="0" u="none" strike="noStrike" cap="none">
                <a:solidFill>
                  <a:srgbClr val="334155"/>
                </a:solidFill>
                <a:latin typeface="Inter"/>
                <a:ea typeface="Inter"/>
                <a:cs typeface="Inter"/>
                <a:sym typeface="Inter"/>
              </a:rPr>
              <a:t> We assume Object 2 is initially at rest.</a:t>
            </a:r>
            <a:endParaRPr/>
          </a:p>
        </p:txBody>
      </p:sp>
      <p:sp>
        <p:nvSpPr>
          <p:cNvPr id="1787" name="Google Shape;1787;p128"/>
          <p:cNvSpPr txBox="1"/>
          <p:nvPr/>
        </p:nvSpPr>
        <p:spPr>
          <a:xfrm>
            <a:off x="904875" y="2318146"/>
            <a:ext cx="4953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Total Momentum</a:t>
            </a:r>
            <a:endParaRPr/>
          </a:p>
        </p:txBody>
      </p:sp>
      <p:sp>
        <p:nvSpPr>
          <p:cNvPr id="1788" name="Google Shape;1788;p128"/>
          <p:cNvSpPr txBox="1"/>
          <p:nvPr/>
        </p:nvSpPr>
        <p:spPr>
          <a:xfrm>
            <a:off x="904875" y="2843807"/>
            <a:ext cx="4953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Total Kinetic Energy</a:t>
            </a:r>
            <a:endParaRPr/>
          </a:p>
        </p:txBody>
      </p:sp>
      <p:pic>
        <p:nvPicPr>
          <p:cNvPr id="1789" name="Google Shape;1789;p128" descr="image.png"/>
          <p:cNvPicPr preferRelativeResize="0"/>
          <p:nvPr/>
        </p:nvPicPr>
        <p:blipFill rotWithShape="1">
          <a:blip r:embed="rId6">
            <a:alphaModFix/>
          </a:blip>
          <a:srcRect/>
          <a:stretch/>
        </p:blipFill>
        <p:spPr>
          <a:xfrm>
            <a:off x="2787253" y="4668440"/>
            <a:ext cx="902493" cy="304800"/>
          </a:xfrm>
          <a:prstGeom prst="rect">
            <a:avLst/>
          </a:prstGeom>
          <a:noFill/>
          <a:ln>
            <a:noFill/>
          </a:ln>
        </p:spPr>
      </p:pic>
      <p:sp>
        <p:nvSpPr>
          <p:cNvPr id="1790" name="Google Shape;1790;p12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The Initial Setup</a:t>
            </a:r>
            <a:endParaRPr/>
          </a:p>
        </p:txBody>
      </p:sp>
      <p:sp>
        <p:nvSpPr>
          <p:cNvPr id="1791" name="Google Shape;1791;p128"/>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792" name="Google Shape;1792;p128" descr="image.png"/>
          <p:cNvPicPr preferRelativeResize="0"/>
          <p:nvPr/>
        </p:nvPicPr>
        <p:blipFill rotWithShape="1">
          <a:blip r:embed="rId7">
            <a:alphaModFix/>
          </a:blip>
          <a:srcRect/>
          <a:stretch/>
        </p:blipFill>
        <p:spPr>
          <a:xfrm>
            <a:off x="571500" y="2337196"/>
            <a:ext cx="114300" cy="200025"/>
          </a:xfrm>
          <a:prstGeom prst="rect">
            <a:avLst/>
          </a:prstGeom>
          <a:noFill/>
          <a:ln>
            <a:noFill/>
          </a:ln>
        </p:spPr>
      </p:pic>
      <p:pic>
        <p:nvPicPr>
          <p:cNvPr id="1793" name="Google Shape;1793;p128" descr="image.png"/>
          <p:cNvPicPr preferRelativeResize="0"/>
          <p:nvPr/>
        </p:nvPicPr>
        <p:blipFill rotWithShape="1">
          <a:blip r:embed="rId7">
            <a:alphaModFix/>
          </a:blip>
          <a:srcRect/>
          <a:stretch/>
        </p:blipFill>
        <p:spPr>
          <a:xfrm>
            <a:off x="571500" y="2862857"/>
            <a:ext cx="114300" cy="200025"/>
          </a:xfrm>
          <a:prstGeom prst="rect">
            <a:avLst/>
          </a:prstGeom>
          <a:noFill/>
          <a:ln>
            <a:noFill/>
          </a:ln>
        </p:spPr>
      </p:pic>
      <p:pic>
        <p:nvPicPr>
          <p:cNvPr id="1794" name="Google Shape;1794;p128" descr="📱 Download our App : https://play.google.com/store/apps/details?id=com.visuallearning247.app&#10;&#10;Get Complete Course : https://www.visuallearning.in&#10;&#10;Join Telegram for Notes, NCERT solution, PYQs : https://t.me/visuallearning3D&#10;&#10;In this video, we discuss Elastic and Inelastic Collisions in Physics.&#10;&#10;Definition of Elastic &amp; Inelastic Collision&#10;&#10;Conservation of Momentum &amp; Energy&#10;&#10;Key differences with real-life examples&#10;&#10;Perfect for Class 11, 12, NEET &amp; JEE Physics preparation." title="Elastic and Inelastic Collision | Differences, Examples &amp; Physics Concepts | Class 11 &amp; 12">
            <a:hlinkClick r:id="rId8"/>
          </p:cNvPr>
          <p:cNvPicPr preferRelativeResize="0"/>
          <p:nvPr/>
        </p:nvPicPr>
        <p:blipFill>
          <a:blip r:embed="rId9">
            <a:alphaModFix/>
          </a:blip>
          <a:stretch>
            <a:fillRect/>
          </a:stretch>
        </p:blipFill>
        <p:spPr>
          <a:xfrm>
            <a:off x="6300325" y="1047750"/>
            <a:ext cx="5629950" cy="4239925"/>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798"/>
        <p:cNvGrpSpPr/>
        <p:nvPr/>
      </p:nvGrpSpPr>
      <p:grpSpPr>
        <a:xfrm>
          <a:off x="0" y="0"/>
          <a:ext cx="0" cy="0"/>
          <a:chOff x="0" y="0"/>
          <a:chExt cx="0" cy="0"/>
        </a:xfrm>
      </p:grpSpPr>
      <p:pic>
        <p:nvPicPr>
          <p:cNvPr id="1799" name="Google Shape;1799;p12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00" name="Google Shape;1800;p129" descr="image.png"/>
          <p:cNvPicPr preferRelativeResize="0"/>
          <p:nvPr/>
        </p:nvPicPr>
        <p:blipFill rotWithShape="1">
          <a:blip r:embed="rId4">
            <a:alphaModFix/>
          </a:blip>
          <a:srcRect/>
          <a:stretch/>
        </p:blipFill>
        <p:spPr>
          <a:xfrm>
            <a:off x="571500" y="2125860"/>
            <a:ext cx="11049000" cy="1352550"/>
          </a:xfrm>
          <a:prstGeom prst="rect">
            <a:avLst/>
          </a:prstGeom>
          <a:noFill/>
          <a:ln>
            <a:noFill/>
          </a:ln>
        </p:spPr>
      </p:pic>
      <p:pic>
        <p:nvPicPr>
          <p:cNvPr id="1801" name="Google Shape;1801;p129" descr="image.png"/>
          <p:cNvPicPr preferRelativeResize="0"/>
          <p:nvPr/>
        </p:nvPicPr>
        <p:blipFill rotWithShape="1">
          <a:blip r:embed="rId5">
            <a:alphaModFix/>
          </a:blip>
          <a:srcRect/>
          <a:stretch/>
        </p:blipFill>
        <p:spPr>
          <a:xfrm>
            <a:off x="571500" y="3764160"/>
            <a:ext cx="11049000" cy="1485900"/>
          </a:xfrm>
          <a:prstGeom prst="rect">
            <a:avLst/>
          </a:prstGeom>
          <a:noFill/>
          <a:ln>
            <a:noFill/>
          </a:ln>
        </p:spPr>
      </p:pic>
      <mc:AlternateContent xmlns:mc="http://schemas.openxmlformats.org/markup-compatibility/2006" xmlns:a14="http://schemas.microsoft.com/office/drawing/2010/main">
        <mc:Choice Requires="a14">
          <p:sp>
            <p:nvSpPr>
              <p:cNvPr id="1802" name="Google Shape;1802;p129"/>
              <p:cNvSpPr txBox="1"/>
              <p:nvPr/>
            </p:nvSpPr>
            <p:spPr>
              <a:xfrm>
                <a:off x="571500" y="1504950"/>
                <a:ext cx="11049000" cy="40626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334155"/>
                    </a:solidFill>
                    <a:latin typeface="Inter"/>
                    <a:ea typeface="Inter"/>
                    <a:cs typeface="Inter"/>
                    <a:sym typeface="Inter"/>
                  </a:rPr>
                  <a:t>Because </a:t>
                </a:r>
                <a14:m>
                  <m:oMath xmlns:m="http://schemas.openxmlformats.org/officeDocument/2006/math">
                    <m:r>
                      <a:rPr lang="en-US" sz="1650" b="0" i="1" u="none" strike="noStrike" cap="none" dirty="0" smtClean="0">
                        <a:solidFill>
                          <a:srgbClr val="334155"/>
                        </a:solidFill>
                        <a:latin typeface="Cambria Math" panose="02040503050406030204" pitchFamily="18" charset="0"/>
                        <a:ea typeface="Inter"/>
                        <a:cs typeface="Inter"/>
                        <a:sym typeface="Inter"/>
                      </a:rPr>
                      <m:t>$</m:t>
                    </m:r>
                    <m:r>
                      <a:rPr lang="en-US" sz="1650" b="0" i="1" u="none" strike="noStrike" cap="none" dirty="0" smtClean="0">
                        <a:solidFill>
                          <a:srgbClr val="334155"/>
                        </a:solidFill>
                        <a:latin typeface="Cambria Math" panose="02040503050406030204" pitchFamily="18" charset="0"/>
                        <a:ea typeface="Inter"/>
                        <a:cs typeface="Inter"/>
                        <a:sym typeface="Inter"/>
                      </a:rPr>
                      <m:t>𝑣</m:t>
                    </m:r>
                    <m:r>
                      <a:rPr lang="en-US" sz="1650" b="0" i="1" u="none" strike="noStrike" cap="none" dirty="0" smtClean="0">
                        <a:solidFill>
                          <a:srgbClr val="334155"/>
                        </a:solidFill>
                        <a:latin typeface="Cambria Math" panose="02040503050406030204" pitchFamily="18" charset="0"/>
                        <a:ea typeface="Inter"/>
                        <a:cs typeface="Inter"/>
                        <a:sym typeface="Inter"/>
                      </a:rPr>
                      <m:t>_{2</m:t>
                    </m:r>
                    <m:r>
                      <a:rPr lang="en-US" sz="1650" b="0" i="1" u="none" strike="noStrike" cap="none" dirty="0" smtClean="0">
                        <a:solidFill>
                          <a:srgbClr val="334155"/>
                        </a:solidFill>
                        <a:latin typeface="Cambria Math" panose="02040503050406030204" pitchFamily="18" charset="0"/>
                        <a:ea typeface="Inter"/>
                        <a:cs typeface="Inter"/>
                        <a:sym typeface="Inter"/>
                      </a:rPr>
                      <m:t>𝑖</m:t>
                    </m:r>
                    <m:r>
                      <a:rPr lang="en-US" sz="1650" b="0" i="1" u="none" strike="noStrike" cap="none" dirty="0" smtClean="0">
                        <a:solidFill>
                          <a:srgbClr val="334155"/>
                        </a:solidFill>
                        <a:latin typeface="Cambria Math" panose="02040503050406030204" pitchFamily="18" charset="0"/>
                        <a:ea typeface="Inter"/>
                        <a:cs typeface="Inter"/>
                        <a:sym typeface="Inter"/>
                      </a:rPr>
                      <m:t>} = 0$, </m:t>
                    </m:r>
                  </m:oMath>
                </a14:m>
                <a:r>
                  <a:rPr lang="en-US" sz="1650" b="0" i="0" u="none" strike="noStrike" cap="none" dirty="0">
                    <a:solidFill>
                      <a:srgbClr val="334155"/>
                    </a:solidFill>
                    <a:latin typeface="Inter"/>
                    <a:ea typeface="Inter"/>
                    <a:cs typeface="Inter"/>
                    <a:sym typeface="Inter"/>
                  </a:rPr>
                  <a:t>our starting equations drop the initial term for mass 2.</a:t>
                </a:r>
                <a:endParaRPr dirty="0"/>
              </a:p>
            </p:txBody>
          </p:sp>
        </mc:Choice>
        <mc:Fallback xmlns="">
          <p:sp>
            <p:nvSpPr>
              <p:cNvPr id="1802" name="Google Shape;1802;p129"/>
              <p:cNvSpPr txBox="1">
                <a:spLocks noRot="1" noChangeAspect="1" noMove="1" noResize="1" noEditPoints="1" noAdjustHandles="1" noChangeArrowheads="1" noChangeShapeType="1" noTextEdit="1"/>
              </p:cNvSpPr>
              <p:nvPr/>
            </p:nvSpPr>
            <p:spPr>
              <a:xfrm>
                <a:off x="571500" y="1504950"/>
                <a:ext cx="11049000" cy="406265"/>
              </a:xfrm>
              <a:prstGeom prst="rect">
                <a:avLst/>
              </a:prstGeom>
              <a:blipFill>
                <a:blip r:embed="rId6"/>
                <a:stretch>
                  <a:fillRect l="-1159" b="-17910"/>
                </a:stretch>
              </a:blipFill>
              <a:ln>
                <a:noFill/>
              </a:ln>
            </p:spPr>
            <p:txBody>
              <a:bodyPr/>
              <a:lstStyle/>
              <a:p>
                <a:r>
                  <a:rPr lang="en-IN">
                    <a:noFill/>
                  </a:rPr>
                  <a:t> </a:t>
                </a:r>
              </a:p>
            </p:txBody>
          </p:sp>
        </mc:Fallback>
      </mc:AlternateContent>
      <p:sp>
        <p:nvSpPr>
          <p:cNvPr id="1803" name="Google Shape;1803;p129"/>
          <p:cNvSpPr txBox="1"/>
          <p:nvPr/>
        </p:nvSpPr>
        <p:spPr>
          <a:xfrm>
            <a:off x="866775" y="2421135"/>
            <a:ext cx="35718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Equation 1: Conservation of Momentum</a:t>
            </a:r>
            <a:endParaRPr/>
          </a:p>
        </p:txBody>
      </p:sp>
      <p:pic>
        <p:nvPicPr>
          <p:cNvPr id="1804" name="Google Shape;1804;p129" descr="image.png"/>
          <p:cNvPicPr preferRelativeResize="0"/>
          <p:nvPr/>
        </p:nvPicPr>
        <p:blipFill rotWithShape="1">
          <a:blip r:embed="rId7">
            <a:alphaModFix/>
          </a:blip>
          <a:srcRect/>
          <a:stretch/>
        </p:blipFill>
        <p:spPr>
          <a:xfrm>
            <a:off x="4602956" y="2964060"/>
            <a:ext cx="3033712" cy="266700"/>
          </a:xfrm>
          <a:prstGeom prst="rect">
            <a:avLst/>
          </a:prstGeom>
          <a:noFill/>
          <a:ln>
            <a:noFill/>
          </a:ln>
        </p:spPr>
      </p:pic>
      <p:sp>
        <p:nvSpPr>
          <p:cNvPr id="1805" name="Google Shape;1805;p129"/>
          <p:cNvSpPr txBox="1"/>
          <p:nvPr/>
        </p:nvSpPr>
        <p:spPr>
          <a:xfrm>
            <a:off x="866775" y="4059435"/>
            <a:ext cx="58770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Equation 2: Conservation of Kinetic Energy (1/2 terms cancelled)</a:t>
            </a:r>
            <a:endParaRPr/>
          </a:p>
        </p:txBody>
      </p:sp>
      <p:pic>
        <p:nvPicPr>
          <p:cNvPr id="1806" name="Google Shape;1806;p129" descr="image.png"/>
          <p:cNvPicPr preferRelativeResize="0"/>
          <p:nvPr/>
        </p:nvPicPr>
        <p:blipFill rotWithShape="1">
          <a:blip r:embed="rId8">
            <a:alphaModFix/>
          </a:blip>
          <a:srcRect/>
          <a:stretch/>
        </p:blipFill>
        <p:spPr>
          <a:xfrm>
            <a:off x="4602956" y="4602360"/>
            <a:ext cx="3033712" cy="400050"/>
          </a:xfrm>
          <a:prstGeom prst="rect">
            <a:avLst/>
          </a:prstGeom>
          <a:noFill/>
          <a:ln>
            <a:noFill/>
          </a:ln>
        </p:spPr>
      </p:pic>
      <p:sp>
        <p:nvSpPr>
          <p:cNvPr id="1807" name="Google Shape;1807;p129"/>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1: The Conservation Equations</a:t>
            </a:r>
            <a:endParaRPr/>
          </a:p>
        </p:txBody>
      </p:sp>
      <p:sp>
        <p:nvSpPr>
          <p:cNvPr id="1808" name="Google Shape;1808;p129"/>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12"/>
        <p:cNvGrpSpPr/>
        <p:nvPr/>
      </p:nvGrpSpPr>
      <p:grpSpPr>
        <a:xfrm>
          <a:off x="0" y="0"/>
          <a:ext cx="0" cy="0"/>
          <a:chOff x="0" y="0"/>
          <a:chExt cx="0" cy="0"/>
        </a:xfrm>
      </p:grpSpPr>
      <p:pic>
        <p:nvPicPr>
          <p:cNvPr id="1813" name="Google Shape;1813;p13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14" name="Google Shape;1814;p130" descr="image.png"/>
          <p:cNvPicPr preferRelativeResize="0"/>
          <p:nvPr/>
        </p:nvPicPr>
        <p:blipFill rotWithShape="1">
          <a:blip r:embed="rId4">
            <a:alphaModFix/>
          </a:blip>
          <a:srcRect/>
          <a:stretch/>
        </p:blipFill>
        <p:spPr>
          <a:xfrm>
            <a:off x="571500" y="2125860"/>
            <a:ext cx="5286375" cy="3028950"/>
          </a:xfrm>
          <a:prstGeom prst="rect">
            <a:avLst/>
          </a:prstGeom>
          <a:noFill/>
          <a:ln>
            <a:noFill/>
          </a:ln>
        </p:spPr>
      </p:pic>
      <p:pic>
        <p:nvPicPr>
          <p:cNvPr id="1815" name="Google Shape;1815;p130" descr="image.png"/>
          <p:cNvPicPr preferRelativeResize="0"/>
          <p:nvPr/>
        </p:nvPicPr>
        <p:blipFill rotWithShape="1">
          <a:blip r:embed="rId5">
            <a:alphaModFix/>
          </a:blip>
          <a:srcRect/>
          <a:stretch/>
        </p:blipFill>
        <p:spPr>
          <a:xfrm>
            <a:off x="6334125" y="2125860"/>
            <a:ext cx="5286375" cy="2667000"/>
          </a:xfrm>
          <a:prstGeom prst="rect">
            <a:avLst/>
          </a:prstGeom>
          <a:noFill/>
          <a:ln>
            <a:noFill/>
          </a:ln>
        </p:spPr>
      </p:pic>
      <p:sp>
        <p:nvSpPr>
          <p:cNvPr id="1816" name="Google Shape;1816;p130"/>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Rearrange both equations to group         terms on the left and          terms on the right.</a:t>
            </a:r>
            <a:endParaRPr/>
          </a:p>
        </p:txBody>
      </p:sp>
      <p:pic>
        <p:nvPicPr>
          <p:cNvPr id="1817" name="Google Shape;1817;p130" descr="image.png"/>
          <p:cNvPicPr preferRelativeResize="0"/>
          <p:nvPr/>
        </p:nvPicPr>
        <p:blipFill rotWithShape="1">
          <a:blip r:embed="rId6">
            <a:alphaModFix/>
          </a:blip>
          <a:srcRect/>
          <a:stretch/>
        </p:blipFill>
        <p:spPr>
          <a:xfrm>
            <a:off x="4165204" y="1651542"/>
            <a:ext cx="409575" cy="238125"/>
          </a:xfrm>
          <a:prstGeom prst="rect">
            <a:avLst/>
          </a:prstGeom>
          <a:noFill/>
          <a:ln>
            <a:noFill/>
          </a:ln>
        </p:spPr>
      </p:pic>
      <p:pic>
        <p:nvPicPr>
          <p:cNvPr id="1818" name="Google Shape;1818;p130" descr="image.png"/>
          <p:cNvPicPr preferRelativeResize="0"/>
          <p:nvPr/>
        </p:nvPicPr>
        <p:blipFill rotWithShape="1">
          <a:blip r:embed="rId7">
            <a:alphaModFix/>
          </a:blip>
          <a:srcRect/>
          <a:stretch/>
        </p:blipFill>
        <p:spPr>
          <a:xfrm>
            <a:off x="6735593" y="1639987"/>
            <a:ext cx="447675" cy="238125"/>
          </a:xfrm>
          <a:prstGeom prst="rect">
            <a:avLst/>
          </a:prstGeom>
          <a:noFill/>
          <a:ln>
            <a:noFill/>
          </a:ln>
        </p:spPr>
      </p:pic>
      <p:sp>
        <p:nvSpPr>
          <p:cNvPr id="1819" name="Google Shape;1819;p130"/>
          <p:cNvSpPr txBox="1"/>
          <p:nvPr/>
        </p:nvSpPr>
        <p:spPr>
          <a:xfrm>
            <a:off x="866775" y="2421125"/>
            <a:ext cx="43872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Rearranging Eq 1 (Momentum):</a:t>
            </a:r>
            <a:endParaRPr/>
          </a:p>
        </p:txBody>
      </p:sp>
      <p:pic>
        <p:nvPicPr>
          <p:cNvPr id="1820" name="Google Shape;1820;p130" descr="image.png"/>
          <p:cNvPicPr preferRelativeResize="0"/>
          <p:nvPr/>
        </p:nvPicPr>
        <p:blipFill rotWithShape="1">
          <a:blip r:embed="rId8">
            <a:alphaModFix/>
          </a:blip>
          <a:srcRect/>
          <a:stretch/>
        </p:blipFill>
        <p:spPr>
          <a:xfrm>
            <a:off x="1726406" y="2964060"/>
            <a:ext cx="3024187" cy="247650"/>
          </a:xfrm>
          <a:prstGeom prst="rect">
            <a:avLst/>
          </a:prstGeom>
          <a:noFill/>
          <a:ln>
            <a:noFill/>
          </a:ln>
        </p:spPr>
      </p:pic>
      <p:sp>
        <p:nvSpPr>
          <p:cNvPr id="1821" name="Google Shape;1821;p130"/>
          <p:cNvSpPr txBox="1"/>
          <p:nvPr/>
        </p:nvSpPr>
        <p:spPr>
          <a:xfrm>
            <a:off x="866775" y="3449835"/>
            <a:ext cx="12885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Factor out m₁:</a:t>
            </a:r>
            <a:endParaRPr/>
          </a:p>
        </p:txBody>
      </p:sp>
      <p:pic>
        <p:nvPicPr>
          <p:cNvPr id="1822" name="Google Shape;1822;p130" descr="image.png"/>
          <p:cNvPicPr preferRelativeResize="0"/>
          <p:nvPr/>
        </p:nvPicPr>
        <p:blipFill rotWithShape="1">
          <a:blip r:embed="rId9">
            <a:alphaModFix/>
          </a:blip>
          <a:srcRect/>
          <a:stretch/>
        </p:blipFill>
        <p:spPr>
          <a:xfrm>
            <a:off x="1666875" y="3992760"/>
            <a:ext cx="3143250" cy="323850"/>
          </a:xfrm>
          <a:prstGeom prst="rect">
            <a:avLst/>
          </a:prstGeom>
          <a:noFill/>
          <a:ln>
            <a:noFill/>
          </a:ln>
        </p:spPr>
      </p:pic>
      <p:sp>
        <p:nvSpPr>
          <p:cNvPr id="1823" name="Google Shape;1823;p130"/>
          <p:cNvSpPr txBox="1"/>
          <p:nvPr/>
        </p:nvSpPr>
        <p:spPr>
          <a:xfrm>
            <a:off x="866775" y="4554725"/>
            <a:ext cx="22629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B82F6"/>
                </a:solidFill>
                <a:latin typeface="Inter SemiBold"/>
                <a:ea typeface="Inter SemiBold"/>
                <a:cs typeface="Inter SemiBold"/>
                <a:sym typeface="Inter SemiBold"/>
              </a:rPr>
              <a:t>(Equation A)</a:t>
            </a:r>
            <a:endParaRPr/>
          </a:p>
        </p:txBody>
      </p:sp>
      <p:sp>
        <p:nvSpPr>
          <p:cNvPr id="1824" name="Google Shape;1824;p130"/>
          <p:cNvSpPr txBox="1"/>
          <p:nvPr/>
        </p:nvSpPr>
        <p:spPr>
          <a:xfrm>
            <a:off x="6629400" y="2421125"/>
            <a:ext cx="41355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Rearranging Eq 2 (Energy):</a:t>
            </a:r>
            <a:endParaRPr/>
          </a:p>
        </p:txBody>
      </p:sp>
      <p:pic>
        <p:nvPicPr>
          <p:cNvPr id="1825" name="Google Shape;1825;p130" descr="image.png"/>
          <p:cNvPicPr preferRelativeResize="0"/>
          <p:nvPr/>
        </p:nvPicPr>
        <p:blipFill rotWithShape="1">
          <a:blip r:embed="rId10">
            <a:alphaModFix/>
          </a:blip>
          <a:srcRect/>
          <a:stretch/>
        </p:blipFill>
        <p:spPr>
          <a:xfrm>
            <a:off x="7489031" y="2964060"/>
            <a:ext cx="3024187" cy="400050"/>
          </a:xfrm>
          <a:prstGeom prst="rect">
            <a:avLst/>
          </a:prstGeom>
          <a:noFill/>
          <a:ln>
            <a:noFill/>
          </a:ln>
        </p:spPr>
      </p:pic>
      <p:sp>
        <p:nvSpPr>
          <p:cNvPr id="1826" name="Google Shape;1826;p130"/>
          <p:cNvSpPr txBox="1"/>
          <p:nvPr/>
        </p:nvSpPr>
        <p:spPr>
          <a:xfrm>
            <a:off x="6629400" y="3602235"/>
            <a:ext cx="12885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Factor out m₁:</a:t>
            </a:r>
            <a:endParaRPr/>
          </a:p>
        </p:txBody>
      </p:sp>
      <p:pic>
        <p:nvPicPr>
          <p:cNvPr id="1827" name="Google Shape;1827;p130" descr="image.png"/>
          <p:cNvPicPr preferRelativeResize="0"/>
          <p:nvPr/>
        </p:nvPicPr>
        <p:blipFill rotWithShape="1">
          <a:blip r:embed="rId11">
            <a:alphaModFix/>
          </a:blip>
          <a:srcRect/>
          <a:stretch/>
        </p:blipFill>
        <p:spPr>
          <a:xfrm>
            <a:off x="7429500" y="4145160"/>
            <a:ext cx="3143250" cy="400050"/>
          </a:xfrm>
          <a:prstGeom prst="rect">
            <a:avLst/>
          </a:prstGeom>
          <a:noFill/>
          <a:ln>
            <a:noFill/>
          </a:ln>
        </p:spPr>
      </p:pic>
      <p:sp>
        <p:nvSpPr>
          <p:cNvPr id="1828" name="Google Shape;1828;p130"/>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dirty="0">
                <a:solidFill>
                  <a:srgbClr val="1E293B"/>
                </a:solidFill>
                <a:latin typeface="Inter"/>
                <a:ea typeface="Inter"/>
                <a:cs typeface="Inter"/>
                <a:sym typeface="Inter"/>
              </a:rPr>
              <a:t>Step 2: Grouping the Masses</a:t>
            </a:r>
            <a:endParaRPr dirty="0"/>
          </a:p>
        </p:txBody>
      </p:sp>
      <p:sp>
        <p:nvSpPr>
          <p:cNvPr id="1829" name="Google Shape;1829;p130"/>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pic>
        <p:nvPicPr>
          <p:cNvPr id="1834" name="Google Shape;1834;p13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35" name="Google Shape;1835;p131" descr="image.png"/>
          <p:cNvPicPr preferRelativeResize="0"/>
          <p:nvPr/>
        </p:nvPicPr>
        <p:blipFill rotWithShape="1">
          <a:blip r:embed="rId4">
            <a:alphaModFix/>
          </a:blip>
          <a:srcRect/>
          <a:stretch/>
        </p:blipFill>
        <p:spPr>
          <a:xfrm>
            <a:off x="571500" y="2546746"/>
            <a:ext cx="11049000" cy="3257550"/>
          </a:xfrm>
          <a:prstGeom prst="rect">
            <a:avLst/>
          </a:prstGeom>
          <a:noFill/>
          <a:ln>
            <a:noFill/>
          </a:ln>
        </p:spPr>
      </p:pic>
      <p:sp>
        <p:nvSpPr>
          <p:cNvPr id="1836" name="Google Shape;1836;p131"/>
          <p:cNvSpPr txBox="1"/>
          <p:nvPr/>
        </p:nvSpPr>
        <p:spPr>
          <a:xfrm>
            <a:off x="571500" y="1504950"/>
            <a:ext cx="11049000" cy="588000"/>
          </a:xfrm>
          <a:prstGeom prst="rect">
            <a:avLst/>
          </a:prstGeom>
          <a:noFill/>
          <a:ln>
            <a:noFill/>
          </a:ln>
        </p:spPr>
        <p:txBody>
          <a:bodyPr spcFirstLastPara="1" wrap="square" lIns="0" tIns="0" rIns="0" bIns="0" anchor="t" anchorCtr="0">
            <a:spAutoFit/>
          </a:bodyPr>
          <a:lstStyle/>
          <a:p>
            <a:pPr marL="0" marR="0" lvl="0" indent="0" algn="l" rtl="0">
              <a:lnSpc>
                <a:spcPct val="146666"/>
              </a:lnSpc>
              <a:spcBef>
                <a:spcPts val="0"/>
              </a:spcBef>
              <a:spcAft>
                <a:spcPts val="0"/>
              </a:spcAft>
              <a:buNone/>
            </a:pPr>
            <a:r>
              <a:rPr lang="en-US" sz="1650" b="0" i="0" u="none" strike="noStrike" cap="none">
                <a:solidFill>
                  <a:srgbClr val="334155"/>
                </a:solidFill>
                <a:latin typeface="Inter"/>
                <a:ea typeface="Inter"/>
                <a:cs typeface="Inter"/>
                <a:sym typeface="Inter"/>
              </a:rPr>
              <a:t>Take the rearranged Energy equation and expand the difference of squares: </a:t>
            </a:r>
            <a:br>
              <a:rPr lang="en-US" sz="1800" b="0" i="0" u="none" strike="noStrike" cap="none">
                <a:solidFill>
                  <a:schemeClr val="dk1"/>
                </a:solidFill>
                <a:latin typeface="Calibri"/>
                <a:ea typeface="Calibri"/>
                <a:cs typeface="Calibri"/>
                <a:sym typeface="Calibri"/>
              </a:rPr>
            </a:br>
            <a:endParaRPr/>
          </a:p>
        </p:txBody>
      </p:sp>
      <p:pic>
        <p:nvPicPr>
          <p:cNvPr id="1837" name="Google Shape;1837;p131" descr="image.png"/>
          <p:cNvPicPr preferRelativeResize="0"/>
          <p:nvPr/>
        </p:nvPicPr>
        <p:blipFill rotWithShape="1">
          <a:blip r:embed="rId5">
            <a:alphaModFix/>
          </a:blip>
          <a:srcRect/>
          <a:stretch/>
        </p:blipFill>
        <p:spPr>
          <a:xfrm>
            <a:off x="571500" y="1840110"/>
            <a:ext cx="4262437" cy="409575"/>
          </a:xfrm>
          <a:prstGeom prst="rect">
            <a:avLst/>
          </a:prstGeom>
          <a:noFill/>
          <a:ln>
            <a:noFill/>
          </a:ln>
        </p:spPr>
      </p:pic>
      <p:sp>
        <p:nvSpPr>
          <p:cNvPr id="1838" name="Google Shape;1838;p131"/>
          <p:cNvSpPr txBox="1"/>
          <p:nvPr/>
        </p:nvSpPr>
        <p:spPr>
          <a:xfrm>
            <a:off x="866775" y="2842021"/>
            <a:ext cx="26670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Rearranged Energy Equation:</a:t>
            </a:r>
            <a:endParaRPr/>
          </a:p>
        </p:txBody>
      </p:sp>
      <p:pic>
        <p:nvPicPr>
          <p:cNvPr id="1839" name="Google Shape;1839;p131" descr="image.png"/>
          <p:cNvPicPr preferRelativeResize="0"/>
          <p:nvPr/>
        </p:nvPicPr>
        <p:blipFill rotWithShape="1">
          <a:blip r:embed="rId6">
            <a:alphaModFix/>
          </a:blip>
          <a:srcRect/>
          <a:stretch/>
        </p:blipFill>
        <p:spPr>
          <a:xfrm>
            <a:off x="4548187" y="3384946"/>
            <a:ext cx="3143250" cy="400050"/>
          </a:xfrm>
          <a:prstGeom prst="rect">
            <a:avLst/>
          </a:prstGeom>
          <a:noFill/>
          <a:ln>
            <a:noFill/>
          </a:ln>
        </p:spPr>
      </p:pic>
      <p:sp>
        <p:nvSpPr>
          <p:cNvPr id="1840" name="Google Shape;1840;p131"/>
          <p:cNvSpPr txBox="1"/>
          <p:nvPr/>
        </p:nvSpPr>
        <p:spPr>
          <a:xfrm>
            <a:off x="866775" y="4023121"/>
            <a:ext cx="28956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Applying difference of squares:</a:t>
            </a:r>
            <a:endParaRPr/>
          </a:p>
        </p:txBody>
      </p:sp>
      <p:pic>
        <p:nvPicPr>
          <p:cNvPr id="1841" name="Google Shape;1841;p131" descr="image.png"/>
          <p:cNvPicPr preferRelativeResize="0"/>
          <p:nvPr/>
        </p:nvPicPr>
        <p:blipFill rotWithShape="1">
          <a:blip r:embed="rId7">
            <a:alphaModFix/>
          </a:blip>
          <a:srcRect/>
          <a:stretch/>
        </p:blipFill>
        <p:spPr>
          <a:xfrm>
            <a:off x="3765946" y="4566046"/>
            <a:ext cx="4707731" cy="400050"/>
          </a:xfrm>
          <a:prstGeom prst="rect">
            <a:avLst/>
          </a:prstGeom>
          <a:noFill/>
          <a:ln>
            <a:noFill/>
          </a:ln>
        </p:spPr>
      </p:pic>
      <p:sp>
        <p:nvSpPr>
          <p:cNvPr id="1842" name="Google Shape;1842;p131"/>
          <p:cNvSpPr txBox="1"/>
          <p:nvPr/>
        </p:nvSpPr>
        <p:spPr>
          <a:xfrm>
            <a:off x="866775" y="5204225"/>
            <a:ext cx="20664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B82F6"/>
                </a:solidFill>
                <a:latin typeface="Inter SemiBold"/>
                <a:ea typeface="Inter SemiBold"/>
                <a:cs typeface="Inter SemiBold"/>
                <a:sym typeface="Inter SemiBold"/>
              </a:rPr>
              <a:t>(Equation B)</a:t>
            </a:r>
            <a:endParaRPr/>
          </a:p>
        </p:txBody>
      </p:sp>
      <p:sp>
        <p:nvSpPr>
          <p:cNvPr id="1843" name="Google Shape;1843;p131"/>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3: Factoring the Energy Equation</a:t>
            </a:r>
            <a:endParaRPr/>
          </a:p>
        </p:txBody>
      </p:sp>
      <p:sp>
        <p:nvSpPr>
          <p:cNvPr id="1844" name="Google Shape;1844;p131"/>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848"/>
        <p:cNvGrpSpPr/>
        <p:nvPr/>
      </p:nvGrpSpPr>
      <p:grpSpPr>
        <a:xfrm>
          <a:off x="0" y="0"/>
          <a:ext cx="0" cy="0"/>
          <a:chOff x="0" y="0"/>
          <a:chExt cx="0" cy="0"/>
        </a:xfrm>
      </p:grpSpPr>
      <p:pic>
        <p:nvPicPr>
          <p:cNvPr id="1849" name="Google Shape;1849;p13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50" name="Google Shape;1850;p132" descr="image.png"/>
          <p:cNvPicPr preferRelativeResize="0"/>
          <p:nvPr/>
        </p:nvPicPr>
        <p:blipFill rotWithShape="1">
          <a:blip r:embed="rId4">
            <a:alphaModFix/>
          </a:blip>
          <a:srcRect/>
          <a:stretch/>
        </p:blipFill>
        <p:spPr>
          <a:xfrm>
            <a:off x="571500" y="2125860"/>
            <a:ext cx="11049000" cy="2703314"/>
          </a:xfrm>
          <a:prstGeom prst="rect">
            <a:avLst/>
          </a:prstGeom>
          <a:noFill/>
          <a:ln>
            <a:noFill/>
          </a:ln>
        </p:spPr>
      </p:pic>
      <p:sp>
        <p:nvSpPr>
          <p:cNvPr id="1851" name="Google Shape;1851;p132"/>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Divide the factored Energy equation (Eq B) by the Momentum equation (Eq A).</a:t>
            </a:r>
            <a:endParaRPr/>
          </a:p>
        </p:txBody>
      </p:sp>
      <p:sp>
        <p:nvSpPr>
          <p:cNvPr id="1852" name="Google Shape;1852;p132"/>
          <p:cNvSpPr txBox="1"/>
          <p:nvPr/>
        </p:nvSpPr>
        <p:spPr>
          <a:xfrm>
            <a:off x="866775" y="2421135"/>
            <a:ext cx="30384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Equation B divided by Equation A:</a:t>
            </a:r>
            <a:endParaRPr/>
          </a:p>
        </p:txBody>
      </p:sp>
      <p:pic>
        <p:nvPicPr>
          <p:cNvPr id="1853" name="Google Shape;1853;p132" descr="image.png"/>
          <p:cNvPicPr preferRelativeResize="0"/>
          <p:nvPr/>
        </p:nvPicPr>
        <p:blipFill rotWithShape="1">
          <a:blip r:embed="rId5">
            <a:alphaModFix/>
          </a:blip>
          <a:srcRect/>
          <a:stretch/>
        </p:blipFill>
        <p:spPr>
          <a:xfrm>
            <a:off x="4413646" y="2964060"/>
            <a:ext cx="3412331" cy="569714"/>
          </a:xfrm>
          <a:prstGeom prst="rect">
            <a:avLst/>
          </a:prstGeom>
          <a:noFill/>
          <a:ln>
            <a:noFill/>
          </a:ln>
        </p:spPr>
      </p:pic>
      <p:sp>
        <p:nvSpPr>
          <p:cNvPr id="1854" name="Google Shape;1854;p132"/>
          <p:cNvSpPr txBox="1"/>
          <p:nvPr/>
        </p:nvSpPr>
        <p:spPr>
          <a:xfrm>
            <a:off x="866775" y="3771900"/>
            <a:ext cx="51912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Cancel common terms from numerator and denominator:</a:t>
            </a:r>
            <a:endParaRPr/>
          </a:p>
        </p:txBody>
      </p:sp>
      <p:pic>
        <p:nvPicPr>
          <p:cNvPr id="1855" name="Google Shape;1855;p132" descr="image.png"/>
          <p:cNvPicPr preferRelativeResize="0"/>
          <p:nvPr/>
        </p:nvPicPr>
        <p:blipFill rotWithShape="1">
          <a:blip r:embed="rId6">
            <a:alphaModFix/>
          </a:blip>
          <a:srcRect/>
          <a:stretch/>
        </p:blipFill>
        <p:spPr>
          <a:xfrm>
            <a:off x="5207793" y="4314825"/>
            <a:ext cx="1824037" cy="266700"/>
          </a:xfrm>
          <a:prstGeom prst="rect">
            <a:avLst/>
          </a:prstGeom>
          <a:noFill/>
          <a:ln>
            <a:noFill/>
          </a:ln>
        </p:spPr>
      </p:pic>
      <p:sp>
        <p:nvSpPr>
          <p:cNvPr id="1856" name="Google Shape;1856;p132"/>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4: Dividing the Equations</a:t>
            </a:r>
            <a:endParaRPr/>
          </a:p>
        </p:txBody>
      </p:sp>
      <p:sp>
        <p:nvSpPr>
          <p:cNvPr id="1857" name="Google Shape;1857;p132"/>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861"/>
        <p:cNvGrpSpPr/>
        <p:nvPr/>
      </p:nvGrpSpPr>
      <p:grpSpPr>
        <a:xfrm>
          <a:off x="0" y="0"/>
          <a:ext cx="0" cy="0"/>
          <a:chOff x="0" y="0"/>
          <a:chExt cx="0" cy="0"/>
        </a:xfrm>
      </p:grpSpPr>
      <p:pic>
        <p:nvPicPr>
          <p:cNvPr id="1862" name="Google Shape;1862;p13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63" name="Google Shape;1863;p133" descr="image.png"/>
          <p:cNvPicPr preferRelativeResize="0"/>
          <p:nvPr/>
        </p:nvPicPr>
        <p:blipFill rotWithShape="1">
          <a:blip r:embed="rId4">
            <a:alphaModFix/>
          </a:blip>
          <a:srcRect/>
          <a:stretch/>
        </p:blipFill>
        <p:spPr>
          <a:xfrm>
            <a:off x="571500" y="2125860"/>
            <a:ext cx="11049000" cy="3505200"/>
          </a:xfrm>
          <a:prstGeom prst="rect">
            <a:avLst/>
          </a:prstGeom>
          <a:noFill/>
          <a:ln>
            <a:noFill/>
          </a:ln>
        </p:spPr>
      </p:pic>
      <p:sp>
        <p:nvSpPr>
          <p:cNvPr id="1864" name="Google Shape;1864;p133"/>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Substitute back into the original Momentum equation (Eq 1).</a:t>
            </a:r>
            <a:endParaRPr/>
          </a:p>
        </p:txBody>
      </p:sp>
      <p:pic>
        <p:nvPicPr>
          <p:cNvPr id="1865" name="Google Shape;1865;p133" descr="image.png"/>
          <p:cNvPicPr preferRelativeResize="0"/>
          <p:nvPr/>
        </p:nvPicPr>
        <p:blipFill rotWithShape="1">
          <a:blip r:embed="rId5">
            <a:alphaModFix/>
          </a:blip>
          <a:srcRect/>
          <a:stretch/>
        </p:blipFill>
        <p:spPr>
          <a:xfrm>
            <a:off x="6639700" y="1539250"/>
            <a:ext cx="1766887" cy="266700"/>
          </a:xfrm>
          <a:prstGeom prst="rect">
            <a:avLst/>
          </a:prstGeom>
          <a:noFill/>
          <a:ln>
            <a:noFill/>
          </a:ln>
        </p:spPr>
      </p:pic>
      <p:sp>
        <p:nvSpPr>
          <p:cNvPr id="1866" name="Google Shape;1866;p133"/>
          <p:cNvSpPr txBox="1"/>
          <p:nvPr/>
        </p:nvSpPr>
        <p:spPr>
          <a:xfrm>
            <a:off x="866775" y="2421135"/>
            <a:ext cx="26862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Original Momentum Equation:</a:t>
            </a:r>
            <a:endParaRPr/>
          </a:p>
        </p:txBody>
      </p:sp>
      <p:pic>
        <p:nvPicPr>
          <p:cNvPr id="1867" name="Google Shape;1867;p133" descr="image.png"/>
          <p:cNvPicPr preferRelativeResize="0"/>
          <p:nvPr/>
        </p:nvPicPr>
        <p:blipFill rotWithShape="1">
          <a:blip r:embed="rId6">
            <a:alphaModFix/>
          </a:blip>
          <a:srcRect/>
          <a:stretch/>
        </p:blipFill>
        <p:spPr>
          <a:xfrm>
            <a:off x="4602956" y="2964060"/>
            <a:ext cx="3033712" cy="266700"/>
          </a:xfrm>
          <a:prstGeom prst="rect">
            <a:avLst/>
          </a:prstGeom>
          <a:noFill/>
          <a:ln>
            <a:noFill/>
          </a:ln>
        </p:spPr>
      </p:pic>
      <p:sp>
        <p:nvSpPr>
          <p:cNvPr id="1868" name="Google Shape;1868;p133"/>
          <p:cNvSpPr txBox="1"/>
          <p:nvPr/>
        </p:nvSpPr>
        <p:spPr>
          <a:xfrm>
            <a:off x="866775" y="3468885"/>
            <a:ext cx="13134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Substitute v₂f:</a:t>
            </a:r>
            <a:endParaRPr/>
          </a:p>
        </p:txBody>
      </p:sp>
      <p:pic>
        <p:nvPicPr>
          <p:cNvPr id="1869" name="Google Shape;1869;p133" descr="image.png"/>
          <p:cNvPicPr preferRelativeResize="0"/>
          <p:nvPr/>
        </p:nvPicPr>
        <p:blipFill rotWithShape="1">
          <a:blip r:embed="rId7">
            <a:alphaModFix/>
          </a:blip>
          <a:srcRect/>
          <a:stretch/>
        </p:blipFill>
        <p:spPr>
          <a:xfrm>
            <a:off x="4020740" y="4011810"/>
            <a:ext cx="4198143" cy="323850"/>
          </a:xfrm>
          <a:prstGeom prst="rect">
            <a:avLst/>
          </a:prstGeom>
          <a:noFill/>
          <a:ln>
            <a:noFill/>
          </a:ln>
        </p:spPr>
      </p:pic>
      <p:sp>
        <p:nvSpPr>
          <p:cNvPr id="1870" name="Google Shape;1870;p133"/>
          <p:cNvSpPr txBox="1"/>
          <p:nvPr/>
        </p:nvSpPr>
        <p:spPr>
          <a:xfrm>
            <a:off x="866775" y="4573785"/>
            <a:ext cx="18468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Expand the m₂ term:</a:t>
            </a:r>
            <a:endParaRPr/>
          </a:p>
        </p:txBody>
      </p:sp>
      <p:pic>
        <p:nvPicPr>
          <p:cNvPr id="1871" name="Google Shape;1871;p133" descr="image.png"/>
          <p:cNvPicPr preferRelativeResize="0"/>
          <p:nvPr/>
        </p:nvPicPr>
        <p:blipFill rotWithShape="1">
          <a:blip r:embed="rId8">
            <a:alphaModFix/>
          </a:blip>
          <a:srcRect/>
          <a:stretch/>
        </p:blipFill>
        <p:spPr>
          <a:xfrm>
            <a:off x="4061221" y="5116710"/>
            <a:ext cx="4117181" cy="266700"/>
          </a:xfrm>
          <a:prstGeom prst="rect">
            <a:avLst/>
          </a:prstGeom>
          <a:noFill/>
          <a:ln>
            <a:noFill/>
          </a:ln>
        </p:spPr>
      </p:pic>
      <p:sp>
        <p:nvSpPr>
          <p:cNvPr id="1872" name="Google Shape;1872;p133"/>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5: Solving for v₁f (Substitution)</a:t>
            </a:r>
            <a:endParaRPr/>
          </a:p>
        </p:txBody>
      </p:sp>
      <p:sp>
        <p:nvSpPr>
          <p:cNvPr id="1873" name="Google Shape;1873;p133"/>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pic>
        <p:nvPicPr>
          <p:cNvPr id="1878" name="Google Shape;1878;p13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79" name="Google Shape;1879;p134" descr="image.png"/>
          <p:cNvPicPr preferRelativeResize="0"/>
          <p:nvPr/>
        </p:nvPicPr>
        <p:blipFill rotWithShape="1">
          <a:blip r:embed="rId4">
            <a:alphaModFix/>
          </a:blip>
          <a:srcRect/>
          <a:stretch/>
        </p:blipFill>
        <p:spPr>
          <a:xfrm>
            <a:off x="571500" y="2125860"/>
            <a:ext cx="11049000" cy="3639740"/>
          </a:xfrm>
          <a:prstGeom prst="rect">
            <a:avLst/>
          </a:prstGeom>
          <a:noFill/>
          <a:ln>
            <a:noFill/>
          </a:ln>
        </p:spPr>
      </p:pic>
      <p:sp>
        <p:nvSpPr>
          <p:cNvPr id="1880" name="Google Shape;1880;p134"/>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Group the        terms on the left, and the        terms on the right.</a:t>
            </a:r>
            <a:endParaRPr/>
          </a:p>
        </p:txBody>
      </p:sp>
      <p:pic>
        <p:nvPicPr>
          <p:cNvPr id="1881" name="Google Shape;1881;p134" descr="image.png"/>
          <p:cNvPicPr preferRelativeResize="0"/>
          <p:nvPr/>
        </p:nvPicPr>
        <p:blipFill rotWithShape="1">
          <a:blip r:embed="rId5">
            <a:alphaModFix/>
          </a:blip>
          <a:srcRect/>
          <a:stretch/>
        </p:blipFill>
        <p:spPr>
          <a:xfrm>
            <a:off x="1636537" y="1539250"/>
            <a:ext cx="282388" cy="266700"/>
          </a:xfrm>
          <a:prstGeom prst="rect">
            <a:avLst/>
          </a:prstGeom>
          <a:noFill/>
          <a:ln>
            <a:noFill/>
          </a:ln>
        </p:spPr>
      </p:pic>
      <p:pic>
        <p:nvPicPr>
          <p:cNvPr id="1882" name="Google Shape;1882;p134" descr="image.png"/>
          <p:cNvPicPr preferRelativeResize="0"/>
          <p:nvPr/>
        </p:nvPicPr>
        <p:blipFill rotWithShape="1">
          <a:blip r:embed="rId6">
            <a:alphaModFix/>
          </a:blip>
          <a:srcRect/>
          <a:stretch/>
        </p:blipFill>
        <p:spPr>
          <a:xfrm>
            <a:off x="4572000" y="1553525"/>
            <a:ext cx="361950" cy="238125"/>
          </a:xfrm>
          <a:prstGeom prst="rect">
            <a:avLst/>
          </a:prstGeom>
          <a:noFill/>
          <a:ln>
            <a:noFill/>
          </a:ln>
        </p:spPr>
      </p:pic>
      <p:sp>
        <p:nvSpPr>
          <p:cNvPr id="1883" name="Google Shape;1883;p134"/>
          <p:cNvSpPr txBox="1"/>
          <p:nvPr/>
        </p:nvSpPr>
        <p:spPr>
          <a:xfrm>
            <a:off x="866775" y="2421135"/>
            <a:ext cx="12003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Group terms:</a:t>
            </a:r>
            <a:endParaRPr/>
          </a:p>
        </p:txBody>
      </p:sp>
      <p:pic>
        <p:nvPicPr>
          <p:cNvPr id="1884" name="Google Shape;1884;p134" descr="image.png"/>
          <p:cNvPicPr preferRelativeResize="0"/>
          <p:nvPr/>
        </p:nvPicPr>
        <p:blipFill rotWithShape="1">
          <a:blip r:embed="rId7">
            <a:alphaModFix/>
          </a:blip>
          <a:srcRect/>
          <a:stretch/>
        </p:blipFill>
        <p:spPr>
          <a:xfrm>
            <a:off x="4065984" y="2964060"/>
            <a:ext cx="4107656" cy="266700"/>
          </a:xfrm>
          <a:prstGeom prst="rect">
            <a:avLst/>
          </a:prstGeom>
          <a:noFill/>
          <a:ln>
            <a:noFill/>
          </a:ln>
        </p:spPr>
      </p:pic>
      <p:sp>
        <p:nvSpPr>
          <p:cNvPr id="1885" name="Google Shape;1885;p134"/>
          <p:cNvSpPr txBox="1"/>
          <p:nvPr/>
        </p:nvSpPr>
        <p:spPr>
          <a:xfrm>
            <a:off x="866775" y="3468885"/>
            <a:ext cx="22671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Factor out the velocities:</a:t>
            </a:r>
            <a:endParaRPr/>
          </a:p>
        </p:txBody>
      </p:sp>
      <p:pic>
        <p:nvPicPr>
          <p:cNvPr id="1886" name="Google Shape;1886;p134" descr="image.png"/>
          <p:cNvPicPr preferRelativeResize="0"/>
          <p:nvPr/>
        </p:nvPicPr>
        <p:blipFill rotWithShape="1">
          <a:blip r:embed="rId8">
            <a:alphaModFix/>
          </a:blip>
          <a:srcRect/>
          <a:stretch/>
        </p:blipFill>
        <p:spPr>
          <a:xfrm>
            <a:off x="3889771" y="4011810"/>
            <a:ext cx="4460081" cy="323850"/>
          </a:xfrm>
          <a:prstGeom prst="rect">
            <a:avLst/>
          </a:prstGeom>
          <a:noFill/>
          <a:ln>
            <a:noFill/>
          </a:ln>
        </p:spPr>
      </p:pic>
      <p:sp>
        <p:nvSpPr>
          <p:cNvPr id="1887" name="Google Shape;1887;p134"/>
          <p:cNvSpPr txBox="1"/>
          <p:nvPr/>
        </p:nvSpPr>
        <p:spPr>
          <a:xfrm>
            <a:off x="866775" y="4573785"/>
            <a:ext cx="18219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Divide to isolate v₁f:</a:t>
            </a:r>
            <a:endParaRPr/>
          </a:p>
        </p:txBody>
      </p:sp>
      <p:pic>
        <p:nvPicPr>
          <p:cNvPr id="1888" name="Google Shape;1888;p134" descr="image.png"/>
          <p:cNvPicPr preferRelativeResize="0"/>
          <p:nvPr/>
        </p:nvPicPr>
        <p:blipFill rotWithShape="1">
          <a:blip r:embed="rId9">
            <a:alphaModFix/>
          </a:blip>
          <a:srcRect/>
          <a:stretch/>
        </p:blipFill>
        <p:spPr>
          <a:xfrm>
            <a:off x="5150643" y="5116710"/>
            <a:ext cx="1938337" cy="401240"/>
          </a:xfrm>
          <a:prstGeom prst="rect">
            <a:avLst/>
          </a:prstGeom>
          <a:noFill/>
          <a:ln>
            <a:noFill/>
          </a:ln>
        </p:spPr>
      </p:pic>
      <p:sp>
        <p:nvSpPr>
          <p:cNvPr id="1889" name="Google Shape;1889;p134"/>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6: Finalizing v₁f</a:t>
            </a:r>
            <a:endParaRPr/>
          </a:p>
        </p:txBody>
      </p:sp>
      <p:sp>
        <p:nvSpPr>
          <p:cNvPr id="1890" name="Google Shape;1890;p134"/>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pic>
        <p:nvPicPr>
          <p:cNvPr id="1895" name="Google Shape;1895;p13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896" name="Google Shape;1896;p135" descr="image.png"/>
          <p:cNvPicPr preferRelativeResize="0"/>
          <p:nvPr/>
        </p:nvPicPr>
        <p:blipFill rotWithShape="1">
          <a:blip r:embed="rId4">
            <a:alphaModFix/>
          </a:blip>
          <a:srcRect/>
          <a:stretch/>
        </p:blipFill>
        <p:spPr>
          <a:xfrm>
            <a:off x="571500" y="2125860"/>
            <a:ext cx="11049000" cy="3870721"/>
          </a:xfrm>
          <a:prstGeom prst="rect">
            <a:avLst/>
          </a:prstGeom>
          <a:noFill/>
          <a:ln>
            <a:noFill/>
          </a:ln>
        </p:spPr>
      </p:pic>
      <p:sp>
        <p:nvSpPr>
          <p:cNvPr id="1897" name="Google Shape;1897;p135"/>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Substitute our new equation for        back into .</a:t>
            </a:r>
            <a:endParaRPr/>
          </a:p>
        </p:txBody>
      </p:sp>
      <p:pic>
        <p:nvPicPr>
          <p:cNvPr id="1898" name="Google Shape;1898;p135" descr="image.png"/>
          <p:cNvPicPr preferRelativeResize="0"/>
          <p:nvPr/>
        </p:nvPicPr>
        <p:blipFill rotWithShape="1">
          <a:blip r:embed="rId5">
            <a:alphaModFix/>
          </a:blip>
          <a:srcRect/>
          <a:stretch/>
        </p:blipFill>
        <p:spPr>
          <a:xfrm>
            <a:off x="3762375" y="1553538"/>
            <a:ext cx="361950" cy="238125"/>
          </a:xfrm>
          <a:prstGeom prst="rect">
            <a:avLst/>
          </a:prstGeom>
          <a:noFill/>
          <a:ln>
            <a:noFill/>
          </a:ln>
        </p:spPr>
      </p:pic>
      <p:pic>
        <p:nvPicPr>
          <p:cNvPr id="1899" name="Google Shape;1899;p135" descr="image.png"/>
          <p:cNvPicPr preferRelativeResize="0"/>
          <p:nvPr/>
        </p:nvPicPr>
        <p:blipFill rotWithShape="1">
          <a:blip r:embed="rId6">
            <a:alphaModFix/>
          </a:blip>
          <a:srcRect/>
          <a:stretch/>
        </p:blipFill>
        <p:spPr>
          <a:xfrm>
            <a:off x="5236375" y="1539250"/>
            <a:ext cx="1766887" cy="266700"/>
          </a:xfrm>
          <a:prstGeom prst="rect">
            <a:avLst/>
          </a:prstGeom>
          <a:noFill/>
          <a:ln>
            <a:noFill/>
          </a:ln>
        </p:spPr>
      </p:pic>
      <p:sp>
        <p:nvSpPr>
          <p:cNvPr id="1900" name="Google Shape;1900;p135"/>
          <p:cNvSpPr txBox="1"/>
          <p:nvPr/>
        </p:nvSpPr>
        <p:spPr>
          <a:xfrm>
            <a:off x="866775" y="2421135"/>
            <a:ext cx="28956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Substitute into velocity relation:</a:t>
            </a:r>
            <a:endParaRPr/>
          </a:p>
        </p:txBody>
      </p:sp>
      <p:pic>
        <p:nvPicPr>
          <p:cNvPr id="1901" name="Google Shape;1901;p135" descr="image.png"/>
          <p:cNvPicPr preferRelativeResize="0"/>
          <p:nvPr/>
        </p:nvPicPr>
        <p:blipFill rotWithShape="1">
          <a:blip r:embed="rId7">
            <a:alphaModFix/>
          </a:blip>
          <a:srcRect/>
          <a:stretch/>
        </p:blipFill>
        <p:spPr>
          <a:xfrm>
            <a:off x="4827984" y="2964060"/>
            <a:ext cx="2583656" cy="401240"/>
          </a:xfrm>
          <a:prstGeom prst="rect">
            <a:avLst/>
          </a:prstGeom>
          <a:noFill/>
          <a:ln>
            <a:noFill/>
          </a:ln>
        </p:spPr>
      </p:pic>
      <p:sp>
        <p:nvSpPr>
          <p:cNvPr id="1902" name="Google Shape;1902;p135"/>
          <p:cNvSpPr txBox="1"/>
          <p:nvPr/>
        </p:nvSpPr>
        <p:spPr>
          <a:xfrm>
            <a:off x="866775" y="3603426"/>
            <a:ext cx="12789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Factor out v₁i:</a:t>
            </a:r>
            <a:endParaRPr/>
          </a:p>
        </p:txBody>
      </p:sp>
      <p:pic>
        <p:nvPicPr>
          <p:cNvPr id="1903" name="Google Shape;1903;p135" descr="image.png"/>
          <p:cNvPicPr preferRelativeResize="0"/>
          <p:nvPr/>
        </p:nvPicPr>
        <p:blipFill rotWithShape="1">
          <a:blip r:embed="rId8">
            <a:alphaModFix/>
          </a:blip>
          <a:srcRect/>
          <a:stretch/>
        </p:blipFill>
        <p:spPr>
          <a:xfrm>
            <a:off x="4942284" y="4146351"/>
            <a:ext cx="2355056" cy="401240"/>
          </a:xfrm>
          <a:prstGeom prst="rect">
            <a:avLst/>
          </a:prstGeom>
          <a:noFill/>
          <a:ln>
            <a:noFill/>
          </a:ln>
        </p:spPr>
      </p:pic>
      <p:sp>
        <p:nvSpPr>
          <p:cNvPr id="1904" name="Google Shape;1904;p135"/>
          <p:cNvSpPr txBox="1"/>
          <p:nvPr/>
        </p:nvSpPr>
        <p:spPr>
          <a:xfrm>
            <a:off x="866775" y="4785717"/>
            <a:ext cx="37911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Create a common denominator for the '1':</a:t>
            </a:r>
            <a:endParaRPr/>
          </a:p>
        </p:txBody>
      </p:sp>
      <p:pic>
        <p:nvPicPr>
          <p:cNvPr id="1905" name="Google Shape;1905;p135" descr="image.png"/>
          <p:cNvPicPr preferRelativeResize="0"/>
          <p:nvPr/>
        </p:nvPicPr>
        <p:blipFill rotWithShape="1">
          <a:blip r:embed="rId9">
            <a:alphaModFix/>
          </a:blip>
          <a:srcRect/>
          <a:stretch/>
        </p:blipFill>
        <p:spPr>
          <a:xfrm>
            <a:off x="4581525" y="5328642"/>
            <a:ext cx="3076575" cy="420290"/>
          </a:xfrm>
          <a:prstGeom prst="rect">
            <a:avLst/>
          </a:prstGeom>
          <a:noFill/>
          <a:ln>
            <a:noFill/>
          </a:ln>
        </p:spPr>
      </p:pic>
      <p:sp>
        <p:nvSpPr>
          <p:cNvPr id="1906" name="Google Shape;1906;p135"/>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7: Solving for v₂f (Substitution)</a:t>
            </a:r>
            <a:endParaRPr/>
          </a:p>
        </p:txBody>
      </p:sp>
      <p:sp>
        <p:nvSpPr>
          <p:cNvPr id="1907" name="Google Shape;1907;p135"/>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911"/>
        <p:cNvGrpSpPr/>
        <p:nvPr/>
      </p:nvGrpSpPr>
      <p:grpSpPr>
        <a:xfrm>
          <a:off x="0" y="0"/>
          <a:ext cx="0" cy="0"/>
          <a:chOff x="0" y="0"/>
          <a:chExt cx="0" cy="0"/>
        </a:xfrm>
      </p:grpSpPr>
      <p:pic>
        <p:nvPicPr>
          <p:cNvPr id="1912" name="Google Shape;1912;p13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13" name="Google Shape;1913;p136" descr="image.png"/>
          <p:cNvPicPr preferRelativeResize="0"/>
          <p:nvPr/>
        </p:nvPicPr>
        <p:blipFill rotWithShape="1">
          <a:blip r:embed="rId4">
            <a:alphaModFix/>
          </a:blip>
          <a:srcRect/>
          <a:stretch/>
        </p:blipFill>
        <p:spPr>
          <a:xfrm>
            <a:off x="571500" y="2125860"/>
            <a:ext cx="11049000" cy="3965971"/>
          </a:xfrm>
          <a:prstGeom prst="rect">
            <a:avLst/>
          </a:prstGeom>
          <a:noFill/>
          <a:ln>
            <a:noFill/>
          </a:ln>
        </p:spPr>
      </p:pic>
      <p:sp>
        <p:nvSpPr>
          <p:cNvPr id="1914" name="Google Shape;1914;p136"/>
          <p:cNvSpPr txBox="1"/>
          <p:nvPr/>
        </p:nvSpPr>
        <p:spPr>
          <a:xfrm>
            <a:off x="571500" y="1504950"/>
            <a:ext cx="110490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Combine the numerators over the common denominator and simplify.</a:t>
            </a:r>
            <a:endParaRPr/>
          </a:p>
        </p:txBody>
      </p:sp>
      <p:sp>
        <p:nvSpPr>
          <p:cNvPr id="1915" name="Google Shape;1915;p136"/>
          <p:cNvSpPr txBox="1"/>
          <p:nvPr/>
        </p:nvSpPr>
        <p:spPr>
          <a:xfrm>
            <a:off x="866775" y="2421125"/>
            <a:ext cx="32871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Combine numerators:</a:t>
            </a:r>
            <a:endParaRPr/>
          </a:p>
        </p:txBody>
      </p:sp>
      <p:pic>
        <p:nvPicPr>
          <p:cNvPr id="1916" name="Google Shape;1916;p136" descr="image.png"/>
          <p:cNvPicPr preferRelativeResize="0"/>
          <p:nvPr/>
        </p:nvPicPr>
        <p:blipFill rotWithShape="1">
          <a:blip r:embed="rId5">
            <a:alphaModFix/>
          </a:blip>
          <a:srcRect/>
          <a:stretch/>
        </p:blipFill>
        <p:spPr>
          <a:xfrm>
            <a:off x="4633912" y="2964060"/>
            <a:ext cx="2971800" cy="420290"/>
          </a:xfrm>
          <a:prstGeom prst="rect">
            <a:avLst/>
          </a:prstGeom>
          <a:noFill/>
          <a:ln>
            <a:noFill/>
          </a:ln>
        </p:spPr>
      </p:pic>
      <p:sp>
        <p:nvSpPr>
          <p:cNvPr id="1917" name="Google Shape;1917;p136"/>
          <p:cNvSpPr txBox="1"/>
          <p:nvPr/>
        </p:nvSpPr>
        <p:spPr>
          <a:xfrm>
            <a:off x="866775" y="3622475"/>
            <a:ext cx="37053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The +m₂ and -m₂ cancel out:</a:t>
            </a:r>
            <a:endParaRPr/>
          </a:p>
        </p:txBody>
      </p:sp>
      <p:pic>
        <p:nvPicPr>
          <p:cNvPr id="1918" name="Google Shape;1918;p136" descr="image.png"/>
          <p:cNvPicPr preferRelativeResize="0"/>
          <p:nvPr/>
        </p:nvPicPr>
        <p:blipFill rotWithShape="1">
          <a:blip r:embed="rId6">
            <a:alphaModFix/>
          </a:blip>
          <a:srcRect/>
          <a:stretch/>
        </p:blipFill>
        <p:spPr>
          <a:xfrm>
            <a:off x="5164931" y="4165401"/>
            <a:ext cx="1909762" cy="448865"/>
          </a:xfrm>
          <a:prstGeom prst="rect">
            <a:avLst/>
          </a:prstGeom>
          <a:noFill/>
          <a:ln>
            <a:noFill/>
          </a:ln>
        </p:spPr>
      </p:pic>
      <p:sp>
        <p:nvSpPr>
          <p:cNvPr id="1919" name="Google Shape;1919;p136"/>
          <p:cNvSpPr txBox="1"/>
          <p:nvPr/>
        </p:nvSpPr>
        <p:spPr>
          <a:xfrm>
            <a:off x="866775" y="4852400"/>
            <a:ext cx="3545100" cy="231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Inter SemiBold"/>
                <a:ea typeface="Inter SemiBold"/>
                <a:cs typeface="Inter SemiBold"/>
                <a:sym typeface="Inter SemiBold"/>
              </a:rPr>
              <a:t>Rearrange to standard form:</a:t>
            </a:r>
            <a:endParaRPr/>
          </a:p>
        </p:txBody>
      </p:sp>
      <p:pic>
        <p:nvPicPr>
          <p:cNvPr id="1920" name="Google Shape;1920;p136" descr="image.png"/>
          <p:cNvPicPr preferRelativeResize="0"/>
          <p:nvPr/>
        </p:nvPicPr>
        <p:blipFill rotWithShape="1">
          <a:blip r:embed="rId7">
            <a:alphaModFix/>
          </a:blip>
          <a:srcRect/>
          <a:stretch/>
        </p:blipFill>
        <p:spPr>
          <a:xfrm>
            <a:off x="5136356" y="5395317"/>
            <a:ext cx="1966912" cy="448865"/>
          </a:xfrm>
          <a:prstGeom prst="rect">
            <a:avLst/>
          </a:prstGeom>
          <a:noFill/>
          <a:ln>
            <a:noFill/>
          </a:ln>
        </p:spPr>
      </p:pic>
      <p:sp>
        <p:nvSpPr>
          <p:cNvPr id="1921" name="Google Shape;1921;p136"/>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Step 8: Finalizing v₂f</a:t>
            </a:r>
            <a:endParaRPr/>
          </a:p>
        </p:txBody>
      </p:sp>
      <p:sp>
        <p:nvSpPr>
          <p:cNvPr id="1922" name="Google Shape;1922;p136"/>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926"/>
        <p:cNvGrpSpPr/>
        <p:nvPr/>
      </p:nvGrpSpPr>
      <p:grpSpPr>
        <a:xfrm>
          <a:off x="0" y="0"/>
          <a:ext cx="0" cy="0"/>
          <a:chOff x="0" y="0"/>
          <a:chExt cx="0" cy="0"/>
        </a:xfrm>
      </p:grpSpPr>
      <p:pic>
        <p:nvPicPr>
          <p:cNvPr id="1927" name="Google Shape;1927;p13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28" name="Google Shape;1928;p137" descr="image.png"/>
          <p:cNvPicPr preferRelativeResize="0"/>
          <p:nvPr/>
        </p:nvPicPr>
        <p:blipFill rotWithShape="1">
          <a:blip r:embed="rId4">
            <a:alphaModFix/>
          </a:blip>
          <a:srcRect/>
          <a:stretch/>
        </p:blipFill>
        <p:spPr>
          <a:xfrm>
            <a:off x="571500" y="2461021"/>
            <a:ext cx="5286375" cy="683716"/>
          </a:xfrm>
          <a:prstGeom prst="rect">
            <a:avLst/>
          </a:prstGeom>
          <a:noFill/>
          <a:ln>
            <a:noFill/>
          </a:ln>
        </p:spPr>
      </p:pic>
      <p:pic>
        <p:nvPicPr>
          <p:cNvPr id="1929" name="Google Shape;1929;p137" descr="image.png"/>
          <p:cNvPicPr preferRelativeResize="0"/>
          <p:nvPr/>
        </p:nvPicPr>
        <p:blipFill rotWithShape="1">
          <a:blip r:embed="rId5">
            <a:alphaModFix/>
          </a:blip>
          <a:srcRect/>
          <a:stretch/>
        </p:blipFill>
        <p:spPr>
          <a:xfrm>
            <a:off x="571500" y="3430488"/>
            <a:ext cx="5286375" cy="674191"/>
          </a:xfrm>
          <a:prstGeom prst="rect">
            <a:avLst/>
          </a:prstGeom>
          <a:noFill/>
          <a:ln>
            <a:noFill/>
          </a:ln>
        </p:spPr>
      </p:pic>
      <p:sp>
        <p:nvSpPr>
          <p:cNvPr id="1930" name="Google Shape;1930;p137"/>
          <p:cNvSpPr txBox="1"/>
          <p:nvPr/>
        </p:nvSpPr>
        <p:spPr>
          <a:xfrm>
            <a:off x="571500" y="1504950"/>
            <a:ext cx="5286300" cy="2541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334155"/>
                </a:solidFill>
                <a:latin typeface="Inter"/>
                <a:ea typeface="Inter"/>
                <a:cs typeface="Inter"/>
                <a:sym typeface="Inter"/>
              </a:rPr>
              <a:t>Substitute for both masses into our final equations.</a:t>
            </a:r>
            <a:endParaRPr/>
          </a:p>
        </p:txBody>
      </p:sp>
      <p:sp>
        <p:nvSpPr>
          <p:cNvPr id="1931" name="Google Shape;1931;p137"/>
          <p:cNvSpPr txBox="1"/>
          <p:nvPr/>
        </p:nvSpPr>
        <p:spPr>
          <a:xfrm>
            <a:off x="571500" y="4247554"/>
            <a:ext cx="5286300" cy="66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1" i="0" u="none" strike="noStrike" cap="none">
                <a:solidFill>
                  <a:srgbClr val="334155"/>
                </a:solidFill>
                <a:latin typeface="Inter"/>
                <a:ea typeface="Inter"/>
                <a:cs typeface="Inter"/>
                <a:sym typeface="Inter"/>
              </a:rPr>
              <a:t>Result:</a:t>
            </a:r>
            <a:r>
              <a:rPr lang="en-US" sz="1650" b="0" i="0" u="none" strike="noStrike" cap="none">
                <a:solidFill>
                  <a:srgbClr val="334155"/>
                </a:solidFill>
                <a:latin typeface="Inter"/>
                <a:ea typeface="Inter"/>
                <a:cs typeface="Inter"/>
                <a:sym typeface="Inter"/>
              </a:rPr>
              <a:t> Velocities swap perfectly. The moving object stops, and the stationary object takes all the velocity.</a:t>
            </a:r>
            <a:endParaRPr/>
          </a:p>
        </p:txBody>
      </p:sp>
      <p:pic>
        <p:nvPicPr>
          <p:cNvPr id="1932" name="Google Shape;1932;p137" descr="image.png"/>
          <p:cNvPicPr preferRelativeResize="0"/>
          <p:nvPr/>
        </p:nvPicPr>
        <p:blipFill rotWithShape="1">
          <a:blip r:embed="rId6">
            <a:alphaModFix/>
          </a:blip>
          <a:srcRect/>
          <a:stretch/>
        </p:blipFill>
        <p:spPr>
          <a:xfrm>
            <a:off x="5707075" y="1551038"/>
            <a:ext cx="276225" cy="161925"/>
          </a:xfrm>
          <a:prstGeom prst="rect">
            <a:avLst/>
          </a:prstGeom>
          <a:noFill/>
          <a:ln>
            <a:noFill/>
          </a:ln>
        </p:spPr>
      </p:pic>
      <p:pic>
        <p:nvPicPr>
          <p:cNvPr id="1933" name="Google Shape;1933;p137" descr="image.png"/>
          <p:cNvPicPr preferRelativeResize="0"/>
          <p:nvPr/>
        </p:nvPicPr>
        <p:blipFill rotWithShape="1">
          <a:blip r:embed="rId7">
            <a:alphaModFix/>
          </a:blip>
          <a:srcRect/>
          <a:stretch/>
        </p:blipFill>
        <p:spPr>
          <a:xfrm>
            <a:off x="1662112" y="2613421"/>
            <a:ext cx="3152775" cy="378916"/>
          </a:xfrm>
          <a:prstGeom prst="rect">
            <a:avLst/>
          </a:prstGeom>
          <a:noFill/>
          <a:ln>
            <a:noFill/>
          </a:ln>
        </p:spPr>
      </p:pic>
      <p:pic>
        <p:nvPicPr>
          <p:cNvPr id="1934" name="Google Shape;1934;p137" descr="image.png"/>
          <p:cNvPicPr preferRelativeResize="0"/>
          <p:nvPr/>
        </p:nvPicPr>
        <p:blipFill rotWithShape="1">
          <a:blip r:embed="rId8">
            <a:alphaModFix/>
          </a:blip>
          <a:srcRect/>
          <a:stretch/>
        </p:blipFill>
        <p:spPr>
          <a:xfrm>
            <a:off x="1566862" y="3582888"/>
            <a:ext cx="3343275" cy="369391"/>
          </a:xfrm>
          <a:prstGeom prst="rect">
            <a:avLst/>
          </a:prstGeom>
          <a:noFill/>
          <a:ln>
            <a:noFill/>
          </a:ln>
        </p:spPr>
      </p:pic>
      <p:sp>
        <p:nvSpPr>
          <p:cNvPr id="1935" name="Google Shape;1935;p13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Case I: Equal Masses (m₁ = m₂ = m)</a:t>
            </a:r>
            <a:endParaRPr/>
          </a:p>
        </p:txBody>
      </p:sp>
      <p:sp>
        <p:nvSpPr>
          <p:cNvPr id="1936" name="Google Shape;1936;p137"/>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940"/>
        <p:cNvGrpSpPr/>
        <p:nvPr/>
      </p:nvGrpSpPr>
      <p:grpSpPr>
        <a:xfrm>
          <a:off x="0" y="0"/>
          <a:ext cx="0" cy="0"/>
          <a:chOff x="0" y="0"/>
          <a:chExt cx="0" cy="0"/>
        </a:xfrm>
      </p:grpSpPr>
      <p:sp>
        <p:nvSpPr>
          <p:cNvPr id="1941" name="Google Shape;1941;p138"/>
          <p:cNvSpPr/>
          <p:nvPr/>
        </p:nvSpPr>
        <p:spPr>
          <a:xfrm>
            <a:off x="0" y="0"/>
            <a:ext cx="12192000" cy="95400"/>
          </a:xfrm>
          <a:prstGeom prst="rect">
            <a:avLst/>
          </a:prstGeom>
          <a:solidFill>
            <a:srgbClr val="2563EB"/>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942" name="Google Shape;1942;p138"/>
          <p:cNvGrpSpPr/>
          <p:nvPr/>
        </p:nvGrpSpPr>
        <p:grpSpPr>
          <a:xfrm>
            <a:off x="571500" y="1532400"/>
            <a:ext cx="5143500" cy="4257825"/>
            <a:chOff x="571500" y="1428750"/>
            <a:chExt cx="5143500" cy="4257825"/>
          </a:xfrm>
        </p:grpSpPr>
        <p:sp>
          <p:nvSpPr>
            <p:cNvPr id="1943" name="Google Shape;1943;p138"/>
            <p:cNvSpPr txBox="1"/>
            <p:nvPr/>
          </p:nvSpPr>
          <p:spPr>
            <a:xfrm>
              <a:off x="571500" y="1428750"/>
              <a:ext cx="51435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a:solidFill>
                    <a:srgbClr val="475569"/>
                  </a:solidFill>
                  <a:latin typeface="Inter"/>
                  <a:ea typeface="Inter"/>
                  <a:cs typeface="Inter"/>
                  <a:sym typeface="Inter"/>
                </a:rPr>
                <a:t>Because </a:t>
              </a:r>
              <a:r>
                <a:rPr lang="en-US" sz="1500" b="1">
                  <a:solidFill>
                    <a:srgbClr val="1E293B"/>
                  </a:solidFill>
                  <a:latin typeface="Inter"/>
                  <a:ea typeface="Inter"/>
                  <a:cs typeface="Inter"/>
                  <a:sym typeface="Inter"/>
                </a:rPr>
                <a:t>m₁</a:t>
              </a:r>
              <a:r>
                <a:rPr lang="en-US" sz="1500">
                  <a:solidFill>
                    <a:srgbClr val="475569"/>
                  </a:solidFill>
                  <a:latin typeface="Inter"/>
                  <a:ea typeface="Inter"/>
                  <a:cs typeface="Inter"/>
                  <a:sym typeface="Inter"/>
                </a:rPr>
                <a:t> is negligibly small compared to </a:t>
              </a:r>
              <a:r>
                <a:rPr lang="en-US" sz="1500" b="1">
                  <a:solidFill>
                    <a:srgbClr val="1E293B"/>
                  </a:solidFill>
                  <a:latin typeface="Inter"/>
                  <a:ea typeface="Inter"/>
                  <a:cs typeface="Inter"/>
                  <a:sym typeface="Inter"/>
                </a:rPr>
                <a:t>m₂</a:t>
              </a:r>
              <a:r>
                <a:rPr lang="en-US" sz="1500">
                  <a:solidFill>
                    <a:srgbClr val="475569"/>
                  </a:solidFill>
                  <a:latin typeface="Inter"/>
                  <a:ea typeface="Inter"/>
                  <a:cs typeface="Inter"/>
                  <a:sym typeface="Inter"/>
                </a:rPr>
                <a:t>, we can approximate:</a:t>
              </a:r>
              <a:endParaRPr sz="1500">
                <a:solidFill>
                  <a:srgbClr val="475569"/>
                </a:solidFill>
                <a:latin typeface="Inter"/>
                <a:ea typeface="Inter"/>
                <a:cs typeface="Inter"/>
                <a:sym typeface="Inter"/>
              </a:endParaRPr>
            </a:p>
          </p:txBody>
        </p:sp>
        <p:pic>
          <p:nvPicPr>
            <p:cNvPr id="1944" name="Google Shape;1944;p138"/>
            <p:cNvPicPr preferRelativeResize="0"/>
            <p:nvPr/>
          </p:nvPicPr>
          <p:blipFill rotWithShape="1">
            <a:blip r:embed="rId3">
              <a:alphaModFix/>
            </a:blip>
            <a:srcRect t="1560" b="1569"/>
            <a:stretch/>
          </p:blipFill>
          <p:spPr>
            <a:xfrm>
              <a:off x="1873250" y="1783300"/>
              <a:ext cx="933600" cy="295200"/>
            </a:xfrm>
            <a:prstGeom prst="rect">
              <a:avLst/>
            </a:prstGeom>
            <a:noFill/>
            <a:ln>
              <a:noFill/>
            </a:ln>
          </p:spPr>
        </p:pic>
        <p:sp>
          <p:nvSpPr>
            <p:cNvPr id="1945" name="Google Shape;1945;p138"/>
            <p:cNvSpPr/>
            <p:nvPr/>
          </p:nvSpPr>
          <p:spPr>
            <a:xfrm>
              <a:off x="571500" y="2143125"/>
              <a:ext cx="5143500" cy="914400"/>
            </a:xfrm>
            <a:prstGeom prst="roundRect">
              <a:avLst>
                <a:gd name="adj" fmla="val 125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946" name="Google Shape;1946;p138"/>
            <p:cNvPicPr preferRelativeResize="0"/>
            <p:nvPr/>
          </p:nvPicPr>
          <p:blipFill rotWithShape="1">
            <a:blip r:embed="rId4">
              <a:alphaModFix/>
            </a:blip>
            <a:srcRect t="807" b="797"/>
            <a:stretch/>
          </p:blipFill>
          <p:spPr>
            <a:xfrm>
              <a:off x="1178719" y="2362200"/>
              <a:ext cx="3929100" cy="477300"/>
            </a:xfrm>
            <a:prstGeom prst="rect">
              <a:avLst/>
            </a:prstGeom>
            <a:noFill/>
            <a:ln>
              <a:noFill/>
            </a:ln>
          </p:spPr>
        </p:pic>
        <p:sp>
          <p:nvSpPr>
            <p:cNvPr id="1947" name="Google Shape;1947;p138"/>
            <p:cNvSpPr/>
            <p:nvPr/>
          </p:nvSpPr>
          <p:spPr>
            <a:xfrm>
              <a:off x="571500" y="3200400"/>
              <a:ext cx="5143500" cy="914400"/>
            </a:xfrm>
            <a:prstGeom prst="roundRect">
              <a:avLst>
                <a:gd name="adj" fmla="val 125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948" name="Google Shape;1948;p138"/>
            <p:cNvPicPr preferRelativeResize="0"/>
            <p:nvPr/>
          </p:nvPicPr>
          <p:blipFill rotWithShape="1">
            <a:blip r:embed="rId5">
              <a:alphaModFix/>
            </a:blip>
            <a:srcRect t="515" b="524"/>
            <a:stretch/>
          </p:blipFill>
          <p:spPr>
            <a:xfrm>
              <a:off x="1509713" y="3409950"/>
              <a:ext cx="3267000" cy="499500"/>
            </a:xfrm>
            <a:prstGeom prst="rect">
              <a:avLst/>
            </a:prstGeom>
            <a:noFill/>
            <a:ln>
              <a:noFill/>
            </a:ln>
          </p:spPr>
        </p:pic>
        <p:sp>
          <p:nvSpPr>
            <p:cNvPr id="1949" name="Google Shape;1949;p138"/>
            <p:cNvSpPr/>
            <p:nvPr/>
          </p:nvSpPr>
          <p:spPr>
            <a:xfrm>
              <a:off x="571500" y="4257675"/>
              <a:ext cx="5143500" cy="1428900"/>
            </a:xfrm>
            <a:prstGeom prst="roundRect">
              <a:avLst>
                <a:gd name="adj" fmla="val 8000"/>
              </a:avLst>
            </a:prstGeom>
            <a:solidFill>
              <a:srgbClr val="EFF6FF"/>
            </a:solidFill>
            <a:ln w="14300" cap="flat" cmpd="sng">
              <a:solidFill>
                <a:srgbClr val="BFDBF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50" name="Google Shape;1950;p138"/>
            <p:cNvSpPr txBox="1"/>
            <p:nvPr/>
          </p:nvSpPr>
          <p:spPr>
            <a:xfrm>
              <a:off x="762000" y="4257675"/>
              <a:ext cx="47625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a:solidFill>
                    <a:srgbClr val="2563EB"/>
                  </a:solidFill>
                  <a:latin typeface="Inter"/>
                  <a:ea typeface="Inter"/>
                  <a:cs typeface="Inter"/>
                  <a:sym typeface="Inter"/>
                </a:rPr>
                <a:t>Result:</a:t>
              </a:r>
              <a:endParaRPr sz="1600" b="1">
                <a:solidFill>
                  <a:srgbClr val="2563EB"/>
                </a:solidFill>
                <a:latin typeface="Inter"/>
                <a:ea typeface="Inter"/>
                <a:cs typeface="Inter"/>
                <a:sym typeface="Inter"/>
              </a:endParaRPr>
            </a:p>
            <a:p>
              <a:pPr marL="0" lvl="0" indent="0" algn="l" rtl="0">
                <a:spcBef>
                  <a:spcPts val="600"/>
                </a:spcBef>
                <a:spcAft>
                  <a:spcPts val="0"/>
                </a:spcAft>
                <a:buNone/>
              </a:pPr>
              <a:r>
                <a:rPr lang="en-US" sz="1400" b="0">
                  <a:solidFill>
                    <a:srgbClr val="1E3A8A"/>
                  </a:solidFill>
                  <a:latin typeface="Inter Medium"/>
                  <a:ea typeface="Inter Medium"/>
                  <a:cs typeface="Inter Medium"/>
                  <a:sym typeface="Inter Medium"/>
                </a:rPr>
                <a:t>The tiny object ricochets backward with its initial speed.</a:t>
              </a:r>
              <a:endParaRPr sz="1400" b="0">
                <a:solidFill>
                  <a:srgbClr val="1E3A8A"/>
                </a:solidFill>
                <a:latin typeface="Inter Medium"/>
                <a:ea typeface="Inter Medium"/>
                <a:cs typeface="Inter Medium"/>
                <a:sym typeface="Inter Medium"/>
              </a:endParaRPr>
            </a:p>
            <a:p>
              <a:pPr marL="0" lvl="0" indent="0" algn="l" rtl="0">
                <a:spcBef>
                  <a:spcPts val="450"/>
                </a:spcBef>
                <a:spcAft>
                  <a:spcPts val="0"/>
                </a:spcAft>
                <a:buNone/>
              </a:pPr>
              <a:r>
                <a:rPr lang="en-US" sz="1400" b="0">
                  <a:solidFill>
                    <a:srgbClr val="1E3A8A"/>
                  </a:solidFill>
                  <a:latin typeface="Inter Medium"/>
                  <a:ea typeface="Inter Medium"/>
                  <a:cs typeface="Inter Medium"/>
                  <a:sym typeface="Inter Medium"/>
                </a:rPr>
                <a:t>The massive object remains entirely undisturbed.</a:t>
              </a:r>
              <a:endParaRPr sz="1400" b="0">
                <a:solidFill>
                  <a:srgbClr val="1E3A8A"/>
                </a:solidFill>
                <a:latin typeface="Inter Medium"/>
                <a:ea typeface="Inter Medium"/>
                <a:cs typeface="Inter Medium"/>
                <a:sym typeface="Inter Medium"/>
              </a:endParaRPr>
            </a:p>
          </p:txBody>
        </p:sp>
      </p:grpSp>
      <p:sp>
        <p:nvSpPr>
          <p:cNvPr id="1951" name="Google Shape;1951;p13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1E293B"/>
                </a:solidFill>
                <a:latin typeface="Inter"/>
                <a:ea typeface="Inter"/>
                <a:cs typeface="Inter"/>
                <a:sym typeface="Inter"/>
              </a:rPr>
              <a:t>Case II: Dominant Mass (m₂ ≫ m₁)</a:t>
            </a:r>
            <a:endParaRPr/>
          </a:p>
        </p:txBody>
      </p:sp>
      <p:sp>
        <p:nvSpPr>
          <p:cNvPr id="1952" name="Google Shape;1952;p138"/>
          <p:cNvSpPr/>
          <p:nvPr/>
        </p:nvSpPr>
        <p:spPr>
          <a:xfrm>
            <a:off x="571500" y="12477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956"/>
        <p:cNvGrpSpPr/>
        <p:nvPr/>
      </p:nvGrpSpPr>
      <p:grpSpPr>
        <a:xfrm>
          <a:off x="0" y="0"/>
          <a:ext cx="0" cy="0"/>
          <a:chOff x="0" y="0"/>
          <a:chExt cx="0" cy="0"/>
        </a:xfrm>
      </p:grpSpPr>
      <p:pic>
        <p:nvPicPr>
          <p:cNvPr id="1957" name="Google Shape;1957;p13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58" name="Google Shape;1958;p139" descr="image.png"/>
          <p:cNvPicPr preferRelativeResize="0"/>
          <p:nvPr/>
        </p:nvPicPr>
        <p:blipFill rotWithShape="1">
          <a:blip r:embed="rId4">
            <a:alphaModFix/>
          </a:blip>
          <a:srcRect/>
          <a:stretch/>
        </p:blipFill>
        <p:spPr>
          <a:xfrm>
            <a:off x="571500" y="1428750"/>
            <a:ext cx="5334000" cy="4953000"/>
          </a:xfrm>
          <a:prstGeom prst="rect">
            <a:avLst/>
          </a:prstGeom>
          <a:noFill/>
          <a:ln>
            <a:noFill/>
          </a:ln>
        </p:spPr>
      </p:pic>
      <p:pic>
        <p:nvPicPr>
          <p:cNvPr id="1959" name="Google Shape;1959;p139" descr="image.png"/>
          <p:cNvPicPr preferRelativeResize="0"/>
          <p:nvPr/>
        </p:nvPicPr>
        <p:blipFill rotWithShape="1">
          <a:blip r:embed="rId5">
            <a:alphaModFix/>
          </a:blip>
          <a:srcRect/>
          <a:stretch/>
        </p:blipFill>
        <p:spPr>
          <a:xfrm>
            <a:off x="6286500" y="1428750"/>
            <a:ext cx="5334000" cy="4953000"/>
          </a:xfrm>
          <a:prstGeom prst="rect">
            <a:avLst/>
          </a:prstGeom>
          <a:noFill/>
          <a:ln>
            <a:noFill/>
          </a:ln>
        </p:spPr>
      </p:pic>
      <p:pic>
        <p:nvPicPr>
          <p:cNvPr id="1960" name="Google Shape;1960;p139" descr="image.png"/>
          <p:cNvPicPr preferRelativeResize="0"/>
          <p:nvPr/>
        </p:nvPicPr>
        <p:blipFill rotWithShape="1">
          <a:blip r:embed="rId6">
            <a:alphaModFix/>
          </a:blip>
          <a:srcRect/>
          <a:stretch/>
        </p:blipFill>
        <p:spPr>
          <a:xfrm>
            <a:off x="6581775" y="2390775"/>
            <a:ext cx="4743450" cy="1791146"/>
          </a:xfrm>
          <a:prstGeom prst="rect">
            <a:avLst/>
          </a:prstGeom>
          <a:noFill/>
          <a:ln>
            <a:noFill/>
          </a:ln>
        </p:spPr>
      </p:pic>
      <p:pic>
        <p:nvPicPr>
          <p:cNvPr id="1961" name="Google Shape;1961;p139" descr="image.png"/>
          <p:cNvPicPr preferRelativeResize="0"/>
          <p:nvPr/>
        </p:nvPicPr>
        <p:blipFill rotWithShape="1">
          <a:blip r:embed="rId7">
            <a:alphaModFix/>
          </a:blip>
          <a:srcRect/>
          <a:stretch/>
        </p:blipFill>
        <p:spPr>
          <a:xfrm>
            <a:off x="10172700" y="561975"/>
            <a:ext cx="1447800" cy="371475"/>
          </a:xfrm>
          <a:prstGeom prst="rect">
            <a:avLst/>
          </a:prstGeom>
          <a:noFill/>
          <a:ln>
            <a:noFill/>
          </a:ln>
        </p:spPr>
      </p:pic>
      <p:sp>
        <p:nvSpPr>
          <p:cNvPr id="1962" name="Google Shape;1962;p139"/>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Problem Setup</a:t>
            </a:r>
            <a:endParaRPr/>
          </a:p>
        </p:txBody>
      </p:sp>
      <p:sp>
        <p:nvSpPr>
          <p:cNvPr id="1963" name="Google Shape;1963;p139"/>
          <p:cNvSpPr txBox="1"/>
          <p:nvPr/>
        </p:nvSpPr>
        <p:spPr>
          <a:xfrm>
            <a:off x="866775" y="2276475"/>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Neutron slows down in a reactor.</a:t>
            </a:r>
            <a:endParaRPr/>
          </a:p>
        </p:txBody>
      </p:sp>
      <p:sp>
        <p:nvSpPr>
          <p:cNvPr id="1964" name="Google Shape;1964;p139"/>
          <p:cNvSpPr txBox="1"/>
          <p:nvPr/>
        </p:nvSpPr>
        <p:spPr>
          <a:xfrm>
            <a:off x="866775" y="2671167"/>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Deuterium (m2 = 2m1): f1 = 1/9, f2 = 8/9.</a:t>
            </a:r>
            <a:endParaRPr/>
          </a:p>
        </p:txBody>
      </p:sp>
      <p:sp>
        <p:nvSpPr>
          <p:cNvPr id="1965" name="Google Shape;1965;p139"/>
          <p:cNvSpPr txBox="1"/>
          <p:nvPr/>
        </p:nvSpPr>
        <p:spPr>
          <a:xfrm>
            <a:off x="866775" y="3065859"/>
            <a:ext cx="4743450" cy="280392"/>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Carbon: f1 = 71.6%, f2 = 28.4%.</a:t>
            </a:r>
            <a:endParaRPr/>
          </a:p>
        </p:txBody>
      </p:sp>
      <p:sp>
        <p:nvSpPr>
          <p:cNvPr id="1966" name="Google Shape;1966;p139"/>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Energy Fractions</a:t>
            </a:r>
            <a:endParaRPr/>
          </a:p>
        </p:txBody>
      </p:sp>
      <p:sp>
        <p:nvSpPr>
          <p:cNvPr id="1967" name="Google Shape;1967;p139"/>
          <p:cNvSpPr txBox="1"/>
          <p:nvPr/>
        </p:nvSpPr>
        <p:spPr>
          <a:xfrm>
            <a:off x="6829425" y="2543175"/>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FRACTION RETAINED</a:t>
            </a:r>
            <a:endParaRPr/>
          </a:p>
        </p:txBody>
      </p:sp>
      <p:sp>
        <p:nvSpPr>
          <p:cNvPr id="1968" name="Google Shape;1968;p139"/>
          <p:cNvSpPr/>
          <p:nvPr/>
        </p:nvSpPr>
        <p:spPr>
          <a:xfrm>
            <a:off x="6829425" y="2743200"/>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969" name="Google Shape;1969;p139" descr="image.png"/>
          <p:cNvPicPr preferRelativeResize="0"/>
          <p:nvPr/>
        </p:nvPicPr>
        <p:blipFill rotWithShape="1">
          <a:blip r:embed="rId8">
            <a:alphaModFix/>
          </a:blip>
          <a:srcRect/>
          <a:stretch/>
        </p:blipFill>
        <p:spPr>
          <a:xfrm>
            <a:off x="6829425" y="2838450"/>
            <a:ext cx="1299269" cy="383530"/>
          </a:xfrm>
          <a:prstGeom prst="rect">
            <a:avLst/>
          </a:prstGeom>
          <a:noFill/>
          <a:ln>
            <a:noFill/>
          </a:ln>
        </p:spPr>
      </p:pic>
      <p:sp>
        <p:nvSpPr>
          <p:cNvPr id="1970" name="Google Shape;1970;p139"/>
          <p:cNvSpPr txBox="1"/>
          <p:nvPr/>
        </p:nvSpPr>
        <p:spPr>
          <a:xfrm>
            <a:off x="6829425" y="3317230"/>
            <a:ext cx="4295775"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u="none" strike="noStrike" cap="none">
                <a:solidFill>
                  <a:srgbClr val="64748B"/>
                </a:solidFill>
                <a:latin typeface="Inter ExtraBold"/>
                <a:ea typeface="Inter ExtraBold"/>
                <a:cs typeface="Inter ExtraBold"/>
                <a:sym typeface="Inter ExtraBold"/>
              </a:rPr>
              <a:t>FRACTION TRANSFERRED</a:t>
            </a:r>
            <a:endParaRPr/>
          </a:p>
        </p:txBody>
      </p:sp>
      <p:sp>
        <p:nvSpPr>
          <p:cNvPr id="1971" name="Google Shape;1971;p139"/>
          <p:cNvSpPr/>
          <p:nvPr/>
        </p:nvSpPr>
        <p:spPr>
          <a:xfrm>
            <a:off x="6829425" y="3517255"/>
            <a:ext cx="4295775" cy="1905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972" name="Google Shape;1972;p139" descr="image.png"/>
          <p:cNvPicPr preferRelativeResize="0"/>
          <p:nvPr/>
        </p:nvPicPr>
        <p:blipFill rotWithShape="1">
          <a:blip r:embed="rId9">
            <a:alphaModFix/>
          </a:blip>
          <a:srcRect/>
          <a:stretch/>
        </p:blipFill>
        <p:spPr>
          <a:xfrm>
            <a:off x="6829425" y="3612505"/>
            <a:ext cx="2401490" cy="417016"/>
          </a:xfrm>
          <a:prstGeom prst="rect">
            <a:avLst/>
          </a:prstGeom>
          <a:noFill/>
          <a:ln>
            <a:noFill/>
          </a:ln>
        </p:spPr>
      </p:pic>
      <p:sp>
        <p:nvSpPr>
          <p:cNvPr id="1973" name="Google Shape;1973;p139"/>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5.11: Neutron Moderation</a:t>
            </a:r>
            <a:endParaRPr/>
          </a:p>
        </p:txBody>
      </p:sp>
      <p:sp>
        <p:nvSpPr>
          <p:cNvPr id="1974" name="Google Shape;1974;p139"/>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978"/>
        <p:cNvGrpSpPr/>
        <p:nvPr/>
      </p:nvGrpSpPr>
      <p:grpSpPr>
        <a:xfrm>
          <a:off x="0" y="0"/>
          <a:ext cx="0" cy="0"/>
          <a:chOff x="0" y="0"/>
          <a:chExt cx="0" cy="0"/>
        </a:xfrm>
      </p:grpSpPr>
      <p:pic>
        <p:nvPicPr>
          <p:cNvPr id="1979" name="Google Shape;1979;p140">
            <a:hlinkClick r:id="rId3"/>
          </p:cNvPr>
          <p:cNvPicPr preferRelativeResize="0"/>
          <p:nvPr/>
        </p:nvPicPr>
        <p:blipFill>
          <a:blip r:embed="rId4">
            <a:alphaModFix/>
          </a:blip>
          <a:stretch>
            <a:fillRect/>
          </a:stretch>
        </p:blipFill>
        <p:spPr>
          <a:xfrm>
            <a:off x="-108887" y="0"/>
            <a:ext cx="12300887" cy="68580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983"/>
        <p:cNvGrpSpPr/>
        <p:nvPr/>
      </p:nvGrpSpPr>
      <p:grpSpPr>
        <a:xfrm>
          <a:off x="0" y="0"/>
          <a:ext cx="0" cy="0"/>
          <a:chOff x="0" y="0"/>
          <a:chExt cx="0" cy="0"/>
        </a:xfrm>
      </p:grpSpPr>
      <p:pic>
        <p:nvPicPr>
          <p:cNvPr id="1984" name="Google Shape;1984;p14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85" name="Google Shape;1985;p141" descr="image.png"/>
          <p:cNvPicPr preferRelativeResize="0"/>
          <p:nvPr/>
        </p:nvPicPr>
        <p:blipFill rotWithShape="1">
          <a:blip r:embed="rId4">
            <a:alphaModFix/>
          </a:blip>
          <a:srcRect/>
          <a:stretch/>
        </p:blipFill>
        <p:spPr>
          <a:xfrm>
            <a:off x="571500" y="1943100"/>
            <a:ext cx="5334000" cy="856357"/>
          </a:xfrm>
          <a:prstGeom prst="rect">
            <a:avLst/>
          </a:prstGeom>
          <a:noFill/>
          <a:ln>
            <a:noFill/>
          </a:ln>
        </p:spPr>
      </p:pic>
      <p:sp>
        <p:nvSpPr>
          <p:cNvPr id="1986" name="Google Shape;1986;p141"/>
          <p:cNvSpPr txBox="1"/>
          <p:nvPr/>
        </p:nvSpPr>
        <p:spPr>
          <a:xfrm>
            <a:off x="571500" y="1428750"/>
            <a:ext cx="5600700"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2563EB"/>
                </a:solidFill>
                <a:latin typeface="Poppins"/>
                <a:ea typeface="Poppins"/>
                <a:cs typeface="Poppins"/>
                <a:sym typeface="Poppins"/>
              </a:rPr>
              <a:t>Momentum Components</a:t>
            </a:r>
            <a:endParaRPr/>
          </a:p>
        </p:txBody>
      </p:sp>
      <p:pic>
        <p:nvPicPr>
          <p:cNvPr id="1987" name="Google Shape;1987;p141" descr="image.png"/>
          <p:cNvPicPr preferRelativeResize="0"/>
          <p:nvPr/>
        </p:nvPicPr>
        <p:blipFill rotWithShape="1">
          <a:blip r:embed="rId5">
            <a:alphaModFix/>
          </a:blip>
          <a:srcRect/>
          <a:stretch/>
        </p:blipFill>
        <p:spPr>
          <a:xfrm>
            <a:off x="819150" y="2095500"/>
            <a:ext cx="3651498" cy="228153"/>
          </a:xfrm>
          <a:prstGeom prst="rect">
            <a:avLst/>
          </a:prstGeom>
          <a:noFill/>
          <a:ln>
            <a:noFill/>
          </a:ln>
        </p:spPr>
      </p:pic>
      <p:pic>
        <p:nvPicPr>
          <p:cNvPr id="1988" name="Google Shape;1988;p141" descr="image.png"/>
          <p:cNvPicPr preferRelativeResize="0"/>
          <p:nvPr/>
        </p:nvPicPr>
        <p:blipFill rotWithShape="1">
          <a:blip r:embed="rId6">
            <a:alphaModFix/>
          </a:blip>
          <a:srcRect/>
          <a:stretch/>
        </p:blipFill>
        <p:spPr>
          <a:xfrm>
            <a:off x="819150" y="2418903"/>
            <a:ext cx="2999482" cy="228153"/>
          </a:xfrm>
          <a:prstGeom prst="rect">
            <a:avLst/>
          </a:prstGeom>
          <a:noFill/>
          <a:ln>
            <a:noFill/>
          </a:ln>
        </p:spPr>
      </p:pic>
      <p:sp>
        <p:nvSpPr>
          <p:cNvPr id="1989" name="Google Shape;1989;p141"/>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7.3 Collisions in Two Dimensions</a:t>
            </a:r>
            <a:endParaRPr/>
          </a:p>
        </p:txBody>
      </p:sp>
      <p:sp>
        <p:nvSpPr>
          <p:cNvPr id="1990" name="Google Shape;1990;p141"/>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991" name="Google Shape;1991;p141" descr="http://physics-animations.com/Physics/English/par_txt.htm&#10;1) Central and absolutely elastic collision of two balls of identical masses. After collision the incident ball is stopped. The ball, which was initially at rest, after collision will move with initial velocity of incoming ball. That is, the balls just exchange the velocities.&#10;2) Central and absolutely elastic collision of two balls of different masses. The mass of incident ball is greater than the mass of a still ball. After collision the balls move in one direction. &#10;3) Central and absolutely elastic collision of two balls of different masses. The mass of incident ball is smaller than the mass of a still ball. After collision the balls move in opposite directions. &#10;4) Eccentric and absolutely elastic collision of two identical balls. After collision the balls will move under the right angle to each other." title="322 - Elastic collissions of the balls">
            <a:hlinkClick r:id="rId7"/>
          </p:cNvPr>
          <p:cNvPicPr preferRelativeResize="0"/>
          <p:nvPr/>
        </p:nvPicPr>
        <p:blipFill>
          <a:blip r:embed="rId8">
            <a:alphaModFix/>
          </a:blip>
          <a:stretch>
            <a:fillRect/>
          </a:stretch>
        </p:blipFill>
        <p:spPr>
          <a:xfrm>
            <a:off x="6286500" y="1629450"/>
            <a:ext cx="5334000" cy="3000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1"/>
                                        </p:tgtEl>
                                        <p:attrNameLst>
                                          <p:attrName>style.visibility</p:attrName>
                                        </p:attrNameLst>
                                      </p:cBhvr>
                                      <p:to>
                                        <p:strVal val="visible"/>
                                      </p:to>
                                    </p:set>
                                    <p:animEffect transition="in" filter="fade">
                                      <p:cBhvr>
                                        <p:cTn id="7" dur="1000"/>
                                        <p:tgtEl>
                                          <p:spTgt spid="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995"/>
        <p:cNvGrpSpPr/>
        <p:nvPr/>
      </p:nvGrpSpPr>
      <p:grpSpPr>
        <a:xfrm>
          <a:off x="0" y="0"/>
          <a:ext cx="0" cy="0"/>
          <a:chOff x="0" y="0"/>
          <a:chExt cx="0" cy="0"/>
        </a:xfrm>
      </p:grpSpPr>
      <p:pic>
        <p:nvPicPr>
          <p:cNvPr id="1996" name="Google Shape;1996;p14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98" name="Google Shape;1998;p142" descr="image.png"/>
          <p:cNvPicPr preferRelativeResize="0"/>
          <p:nvPr/>
        </p:nvPicPr>
        <p:blipFill rotWithShape="1">
          <a:blip r:embed="rId4">
            <a:alphaModFix/>
          </a:blip>
          <a:srcRect/>
          <a:stretch/>
        </p:blipFill>
        <p:spPr>
          <a:xfrm>
            <a:off x="6286500" y="1428750"/>
            <a:ext cx="5334000" cy="4953000"/>
          </a:xfrm>
          <a:prstGeom prst="rect">
            <a:avLst/>
          </a:prstGeom>
          <a:noFill/>
          <a:ln>
            <a:noFill/>
          </a:ln>
        </p:spPr>
      </p:pic>
      <p:pic>
        <p:nvPicPr>
          <p:cNvPr id="1997" name="Google Shape;1997;p142" descr="image.png"/>
          <p:cNvPicPr preferRelativeResize="0"/>
          <p:nvPr/>
        </p:nvPicPr>
        <p:blipFill rotWithShape="1">
          <a:blip r:embed="rId5">
            <a:alphaModFix/>
          </a:blip>
          <a:srcRect/>
          <a:stretch/>
        </p:blipFill>
        <p:spPr>
          <a:xfrm>
            <a:off x="571500" y="1428750"/>
            <a:ext cx="5334000" cy="4953000"/>
          </a:xfrm>
          <a:prstGeom prst="rect">
            <a:avLst/>
          </a:prstGeom>
          <a:noFill/>
          <a:ln>
            <a:noFill/>
          </a:ln>
        </p:spPr>
      </p:pic>
      <p:pic>
        <p:nvPicPr>
          <p:cNvPr id="1999" name="Google Shape;1999;p142" descr="image.png"/>
          <p:cNvPicPr preferRelativeResize="0"/>
          <p:nvPr/>
        </p:nvPicPr>
        <p:blipFill rotWithShape="1">
          <a:blip r:embed="rId6">
            <a:alphaModFix/>
          </a:blip>
          <a:srcRect/>
          <a:stretch/>
        </p:blipFill>
        <p:spPr>
          <a:xfrm>
            <a:off x="6581775" y="2390775"/>
            <a:ext cx="4743450" cy="1333500"/>
          </a:xfrm>
          <a:prstGeom prst="rect">
            <a:avLst/>
          </a:prstGeom>
          <a:noFill/>
          <a:ln>
            <a:noFill/>
          </a:ln>
        </p:spPr>
      </p:pic>
      <p:pic>
        <p:nvPicPr>
          <p:cNvPr id="2000" name="Google Shape;2000;p142" descr="image.png"/>
          <p:cNvPicPr preferRelativeResize="0"/>
          <p:nvPr/>
        </p:nvPicPr>
        <p:blipFill rotWithShape="1">
          <a:blip r:embed="rId7">
            <a:alphaModFix/>
          </a:blip>
          <a:srcRect/>
          <a:stretch/>
        </p:blipFill>
        <p:spPr>
          <a:xfrm>
            <a:off x="10096500" y="561975"/>
            <a:ext cx="1524000" cy="371475"/>
          </a:xfrm>
          <a:prstGeom prst="rect">
            <a:avLst/>
          </a:prstGeom>
          <a:noFill/>
          <a:ln>
            <a:noFill/>
          </a:ln>
        </p:spPr>
      </p:pic>
      <p:sp>
        <p:nvSpPr>
          <p:cNvPr id="2001" name="Google Shape;2001;p142"/>
          <p:cNvSpPr txBox="1"/>
          <p:nvPr/>
        </p:nvSpPr>
        <p:spPr>
          <a:xfrm>
            <a:off x="866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59669"/>
                </a:solidFill>
                <a:latin typeface="Poppins"/>
                <a:ea typeface="Poppins"/>
                <a:cs typeface="Poppins"/>
                <a:sym typeface="Poppins"/>
              </a:rPr>
              <a:t>Proof Concept</a:t>
            </a:r>
            <a:endParaRPr/>
          </a:p>
        </p:txBody>
      </p:sp>
      <p:sp>
        <p:nvSpPr>
          <p:cNvPr id="2002" name="Google Shape;2002;p142"/>
          <p:cNvSpPr txBox="1"/>
          <p:nvPr/>
        </p:nvSpPr>
        <p:spPr>
          <a:xfrm>
            <a:off x="866775" y="2276475"/>
            <a:ext cx="4743450" cy="560784"/>
          </a:xfrm>
          <a:prstGeom prst="rect">
            <a:avLst/>
          </a:prstGeom>
          <a:noFill/>
          <a:ln>
            <a:noFill/>
          </a:ln>
        </p:spPr>
        <p:txBody>
          <a:bodyPr spcFirstLastPara="1" wrap="square" lIns="0" tIns="0" rIns="0" bIns="0" anchor="t" anchorCtr="0">
            <a:spAutoFit/>
          </a:bodyPr>
          <a:lstStyle/>
          <a:p>
            <a:pPr marL="0" marR="0" lvl="0" indent="0" algn="l" rtl="0">
              <a:lnSpc>
                <a:spcPct val="154947"/>
              </a:lnSpc>
              <a:spcBef>
                <a:spcPts val="0"/>
              </a:spcBef>
              <a:spcAft>
                <a:spcPts val="0"/>
              </a:spcAft>
              <a:buNone/>
            </a:pPr>
            <a:r>
              <a:rPr lang="en-US" sz="1425" b="0" i="0" u="none" strike="noStrike" cap="none">
                <a:solidFill>
                  <a:srgbClr val="334155"/>
                </a:solidFill>
                <a:latin typeface="Inter"/>
                <a:ea typeface="Inter"/>
                <a:cs typeface="Inter"/>
                <a:sym typeface="Inter"/>
              </a:rPr>
              <a:t>When two equal masses undergo a glancing elastic collision (one at rest), they always move at right angles.</a:t>
            </a:r>
            <a:endParaRPr/>
          </a:p>
        </p:txBody>
      </p:sp>
      <p:sp>
        <p:nvSpPr>
          <p:cNvPr id="2003" name="Google Shape;2003;p142"/>
          <p:cNvSpPr txBox="1"/>
          <p:nvPr/>
        </p:nvSpPr>
        <p:spPr>
          <a:xfrm>
            <a:off x="6581775" y="1762125"/>
            <a:ext cx="4980622"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1D4ED8"/>
                </a:solidFill>
                <a:latin typeface="Poppins"/>
                <a:ea typeface="Poppins"/>
                <a:cs typeface="Poppins"/>
                <a:sym typeface="Poppins"/>
              </a:rPr>
              <a:t>Calculation</a:t>
            </a:r>
            <a:endParaRPr/>
          </a:p>
        </p:txBody>
      </p:sp>
      <p:pic>
        <p:nvPicPr>
          <p:cNvPr id="2004" name="Google Shape;2004;p142" descr="image.png"/>
          <p:cNvPicPr preferRelativeResize="0"/>
          <p:nvPr/>
        </p:nvPicPr>
        <p:blipFill rotWithShape="1">
          <a:blip r:embed="rId8">
            <a:alphaModFix/>
          </a:blip>
          <a:srcRect/>
          <a:stretch/>
        </p:blipFill>
        <p:spPr>
          <a:xfrm>
            <a:off x="6829425" y="2543175"/>
            <a:ext cx="4090838" cy="304800"/>
          </a:xfrm>
          <a:prstGeom prst="rect">
            <a:avLst/>
          </a:prstGeom>
          <a:noFill/>
          <a:ln>
            <a:noFill/>
          </a:ln>
        </p:spPr>
      </p:pic>
      <p:pic>
        <p:nvPicPr>
          <p:cNvPr id="2005" name="Google Shape;2005;p142" descr="image.png"/>
          <p:cNvPicPr preferRelativeResize="0"/>
          <p:nvPr/>
        </p:nvPicPr>
        <p:blipFill rotWithShape="1">
          <a:blip r:embed="rId9">
            <a:alphaModFix/>
          </a:blip>
          <a:srcRect/>
          <a:stretch/>
        </p:blipFill>
        <p:spPr>
          <a:xfrm>
            <a:off x="6829425" y="2943225"/>
            <a:ext cx="2710755" cy="304800"/>
          </a:xfrm>
          <a:prstGeom prst="rect">
            <a:avLst/>
          </a:prstGeom>
          <a:noFill/>
          <a:ln>
            <a:noFill/>
          </a:ln>
        </p:spPr>
      </p:pic>
      <p:pic>
        <p:nvPicPr>
          <p:cNvPr id="2006" name="Google Shape;2006;p142" descr="image.png"/>
          <p:cNvPicPr preferRelativeResize="0"/>
          <p:nvPr/>
        </p:nvPicPr>
        <p:blipFill rotWithShape="1">
          <a:blip r:embed="rId10">
            <a:alphaModFix/>
          </a:blip>
          <a:srcRect/>
          <a:stretch/>
        </p:blipFill>
        <p:spPr>
          <a:xfrm>
            <a:off x="6829425" y="3343275"/>
            <a:ext cx="4274790" cy="228600"/>
          </a:xfrm>
          <a:prstGeom prst="rect">
            <a:avLst/>
          </a:prstGeom>
          <a:noFill/>
          <a:ln>
            <a:noFill/>
          </a:ln>
        </p:spPr>
      </p:pic>
      <p:sp>
        <p:nvSpPr>
          <p:cNvPr id="2007" name="Google Shape;2007;p142"/>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Example 5.12: Elastic 2D Billiards</a:t>
            </a:r>
            <a:endParaRPr/>
          </a:p>
        </p:txBody>
      </p:sp>
      <p:sp>
        <p:nvSpPr>
          <p:cNvPr id="2008" name="Google Shape;2008;p142"/>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012"/>
        <p:cNvGrpSpPr/>
        <p:nvPr/>
      </p:nvGrpSpPr>
      <p:grpSpPr>
        <a:xfrm>
          <a:off x="0" y="0"/>
          <a:ext cx="0" cy="0"/>
          <a:chOff x="0" y="0"/>
          <a:chExt cx="0" cy="0"/>
        </a:xfrm>
      </p:grpSpPr>
      <p:pic>
        <p:nvPicPr>
          <p:cNvPr id="2013" name="Google Shape;2013;p143" descr="image.png"/>
          <p:cNvPicPr preferRelativeResize="0"/>
          <p:nvPr/>
        </p:nvPicPr>
        <p:blipFill rotWithShape="1">
          <a:blip r:embed="rId3">
            <a:alphaModFix/>
          </a:blip>
          <a:srcRect/>
          <a:stretch/>
        </p:blipFill>
        <p:spPr>
          <a:xfrm>
            <a:off x="0" y="0"/>
            <a:ext cx="12192000" cy="6858000"/>
          </a:xfrm>
          <a:prstGeom prst="rect">
            <a:avLst/>
          </a:prstGeom>
          <a:noFill/>
          <a:ln>
            <a:noFill/>
          </a:ln>
        </p:spPr>
      </p:pic>
      <p:graphicFrame>
        <p:nvGraphicFramePr>
          <p:cNvPr id="2014" name="Google Shape;2014;p143"/>
          <p:cNvGraphicFramePr/>
          <p:nvPr/>
        </p:nvGraphicFramePr>
        <p:xfrm>
          <a:off x="571500" y="1619250"/>
          <a:ext cx="11039475" cy="3821250"/>
        </p:xfrm>
        <a:graphic>
          <a:graphicData uri="http://schemas.openxmlformats.org/drawingml/2006/table">
            <a:tbl>
              <a:tblPr firstRow="1" bandRow="1">
                <a:noFill/>
                <a:tableStyleId>{7429C066-59F6-40C0-83B8-FE0012C4EDB0}</a:tableStyleId>
              </a:tblPr>
              <a:tblGrid>
                <a:gridCol w="3896775">
                  <a:extLst>
                    <a:ext uri="{9D8B030D-6E8A-4147-A177-3AD203B41FA5}">
                      <a16:colId xmlns:a16="http://schemas.microsoft.com/office/drawing/2014/main" val="20000"/>
                    </a:ext>
                  </a:extLst>
                </a:gridCol>
                <a:gridCol w="7142700">
                  <a:extLst>
                    <a:ext uri="{9D8B030D-6E8A-4147-A177-3AD203B41FA5}">
                      <a16:colId xmlns:a16="http://schemas.microsoft.com/office/drawing/2014/main" val="20001"/>
                    </a:ext>
                  </a:extLst>
                </a:gridCol>
              </a:tblGrid>
              <a:tr h="636875">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Concept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500" b="1" i="0" u="none" strike="noStrike" cap="none">
                          <a:solidFill>
                            <a:srgbClr val="1E293B"/>
                          </a:solidFill>
                          <a:latin typeface="Inter"/>
                          <a:ea typeface="Inter"/>
                          <a:cs typeface="Inter"/>
                          <a:sym typeface="Inter"/>
                        </a:rPr>
                        <a:t>Mathematical Formula</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0"/>
                  </a:ext>
                </a:extLst>
              </a:tr>
              <a:tr h="63687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Work</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W = F · d = Fd cos θ</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3687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Kinetic Energy</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K = ½mv² = p² / 2m</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2"/>
                  </a:ext>
                </a:extLst>
              </a:tr>
              <a:tr h="63687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Potential Energy</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V = mgh | V = ½kx² | F(x) = -dV/dx</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3687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Work-Energy</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W_total = ΔK | Ef - Ei = W_nc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1F5F9"/>
                    </a:solidFill>
                  </a:tcPr>
                </a:tc>
                <a:extLst>
                  <a:ext uri="{0D108BD9-81ED-4DB2-BD59-A6C34878D82A}">
                    <a16:rowId xmlns:a16="http://schemas.microsoft.com/office/drawing/2014/main" val="10004"/>
                  </a:ext>
                </a:extLst>
              </a:tr>
              <a:tr h="636875">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Power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425" b="0" i="0" u="none" strike="noStrike" cap="none">
                          <a:solidFill>
                            <a:srgbClr val="334155"/>
                          </a:solidFill>
                          <a:latin typeface="Inter"/>
                          <a:ea typeface="Inter"/>
                          <a:cs typeface="Inter"/>
                          <a:sym typeface="Inter"/>
                        </a:rPr>
                        <a:t>P = dW/dt = F · v</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015" name="Google Shape;2015;p143"/>
          <p:cNvSpPr/>
          <p:nvPr/>
        </p:nvSpPr>
        <p:spPr>
          <a:xfrm>
            <a:off x="576262" y="2262187"/>
            <a:ext cx="389676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6" name="Google Shape;2016;p143"/>
          <p:cNvSpPr/>
          <p:nvPr/>
        </p:nvSpPr>
        <p:spPr>
          <a:xfrm>
            <a:off x="4473029" y="2262187"/>
            <a:ext cx="71427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7" name="Google Shape;2017;p143"/>
          <p:cNvSpPr/>
          <p:nvPr/>
        </p:nvSpPr>
        <p:spPr>
          <a:xfrm>
            <a:off x="576262" y="2895004"/>
            <a:ext cx="389676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8" name="Google Shape;2018;p143"/>
          <p:cNvSpPr/>
          <p:nvPr/>
        </p:nvSpPr>
        <p:spPr>
          <a:xfrm>
            <a:off x="4473029" y="2895004"/>
            <a:ext cx="71427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9" name="Google Shape;2019;p143"/>
          <p:cNvSpPr/>
          <p:nvPr/>
        </p:nvSpPr>
        <p:spPr>
          <a:xfrm>
            <a:off x="576262" y="3527821"/>
            <a:ext cx="389676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0" name="Google Shape;2020;p143"/>
          <p:cNvSpPr/>
          <p:nvPr/>
        </p:nvSpPr>
        <p:spPr>
          <a:xfrm>
            <a:off x="4473029" y="3527821"/>
            <a:ext cx="71427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1" name="Google Shape;2021;p143"/>
          <p:cNvSpPr/>
          <p:nvPr/>
        </p:nvSpPr>
        <p:spPr>
          <a:xfrm>
            <a:off x="576262" y="4160639"/>
            <a:ext cx="389676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2" name="Google Shape;2022;p143"/>
          <p:cNvSpPr/>
          <p:nvPr/>
        </p:nvSpPr>
        <p:spPr>
          <a:xfrm>
            <a:off x="4473029" y="4160639"/>
            <a:ext cx="71427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3" name="Google Shape;2023;p143"/>
          <p:cNvSpPr/>
          <p:nvPr/>
        </p:nvSpPr>
        <p:spPr>
          <a:xfrm>
            <a:off x="576262" y="4793456"/>
            <a:ext cx="3896766"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4" name="Google Shape;2024;p143"/>
          <p:cNvSpPr/>
          <p:nvPr/>
        </p:nvSpPr>
        <p:spPr>
          <a:xfrm>
            <a:off x="4473029" y="4793456"/>
            <a:ext cx="71427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5" name="Google Shape;2025;p143"/>
          <p:cNvSpPr txBox="1"/>
          <p:nvPr/>
        </p:nvSpPr>
        <p:spPr>
          <a:xfrm>
            <a:off x="571500" y="476250"/>
            <a:ext cx="11601450" cy="57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50" b="1" i="0" u="none" strike="noStrike" cap="none">
                <a:solidFill>
                  <a:srgbClr val="1E293B"/>
                </a:solidFill>
                <a:latin typeface="Poppins"/>
                <a:ea typeface="Poppins"/>
                <a:cs typeface="Poppins"/>
                <a:sym typeface="Poppins"/>
              </a:rPr>
              <a:t>Complete Formula Reference</a:t>
            </a:r>
            <a:endParaRPr/>
          </a:p>
        </p:txBody>
      </p:sp>
      <p:sp>
        <p:nvSpPr>
          <p:cNvPr id="2026" name="Google Shape;2026;p143"/>
          <p:cNvSpPr/>
          <p:nvPr/>
        </p:nvSpPr>
        <p:spPr>
          <a:xfrm>
            <a:off x="571500" y="1114425"/>
            <a:ext cx="11049000" cy="285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Axis">
  <a:themeElements>
    <a:clrScheme name="Axis">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Axis">
      <a:majorFont>
        <a:latin typeface="Neue Haas Grotesk Text Pro"/>
        <a:ea typeface=""/>
        <a:cs typeface=""/>
      </a:majorFont>
      <a:minorFont>
        <a:latin typeface="Neue Haas Grotesk Text Pro"/>
        <a:ea typeface=""/>
        <a:cs typeface=""/>
      </a:minorFont>
    </a:fontScheme>
    <a:fmtScheme name="Ax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626E1DE4-363E-4A1A-A3CD-C79E498A714F}" vid="{3530EF86-100D-4C27-9316-4189EFA98A4F}"/>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5195</Words>
  <Application>Microsoft Office PowerPoint</Application>
  <PresentationFormat>Widescreen</PresentationFormat>
  <Paragraphs>592</Paragraphs>
  <Slides>119</Slides>
  <Notes>119</Notes>
  <HiddenSlides>0</HiddenSlides>
  <MMClips>1</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119</vt:i4>
      </vt:variant>
    </vt:vector>
  </HeadingPairs>
  <TitlesOfParts>
    <vt:vector size="135" baseType="lpstr">
      <vt:lpstr>DM Sans</vt:lpstr>
      <vt:lpstr>Arial</vt:lpstr>
      <vt:lpstr>Neue Haas Grotesk Text Pro</vt:lpstr>
      <vt:lpstr>Inter</vt:lpstr>
      <vt:lpstr>Poppins</vt:lpstr>
      <vt:lpstr>Merriweather</vt:lpstr>
      <vt:lpstr>Cambria</vt:lpstr>
      <vt:lpstr>Inter SemiBold</vt:lpstr>
      <vt:lpstr>Poppins ExtraBold</vt:lpstr>
      <vt:lpstr>Calibri</vt:lpstr>
      <vt:lpstr>Inter Black</vt:lpstr>
      <vt:lpstr>Inter ExtraBold</vt:lpstr>
      <vt:lpstr>Inter Medium</vt:lpstr>
      <vt:lpstr>Inter Light</vt:lpstr>
      <vt:lpstr>Cambria Math</vt:lpstr>
      <vt:lpstr>Axis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Raghu Chauhan</dc:creator>
  <cp:lastModifiedBy>Raghu Chauhan</cp:lastModifiedBy>
  <cp:revision>13</cp:revision>
  <cp:lastPrinted>2026-08-29T14:44:02Z</cp:lastPrinted>
  <dcterms:modified xsi:type="dcterms:W3CDTF">2026-08-31T17:37:11Z</dcterms:modified>
</cp:coreProperties>
</file>